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68" r:id="rId2"/>
    <p:sldId id="282" r:id="rId3"/>
    <p:sldId id="286" r:id="rId4"/>
    <p:sldId id="287" r:id="rId5"/>
    <p:sldId id="289" r:id="rId6"/>
    <p:sldId id="288" r:id="rId7"/>
    <p:sldId id="290" r:id="rId8"/>
    <p:sldId id="291" r:id="rId9"/>
    <p:sldId id="292" r:id="rId10"/>
    <p:sldId id="293" r:id="rId11"/>
    <p:sldId id="294" r:id="rId12"/>
    <p:sldId id="295" r:id="rId13"/>
    <p:sldId id="298" r:id="rId14"/>
    <p:sldId id="285" r:id="rId15"/>
    <p:sldId id="300" r:id="rId16"/>
    <p:sldId id="301" r:id="rId17"/>
    <p:sldId id="302" r:id="rId18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E011737E-A860-B012-FE8A-D873EDAE41D9}" name="Brent Eidson" initials="BE" userId="S::beidson@katzandassociates.com::b031d000-70a4-4d07-bf93-bb4884af0e0d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2EE1DA0-FCF5-432C-8D97-E62D67E87576}" v="7" dt="2024-03-25T20:30:03.04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79018" autoAdjust="0"/>
  </p:normalViewPr>
  <p:slideViewPr>
    <p:cSldViewPr snapToGrid="0">
      <p:cViewPr varScale="1">
        <p:scale>
          <a:sx n="111" d="100"/>
          <a:sy n="111" d="100"/>
        </p:scale>
        <p:origin x="53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microsoft.com/office/2018/10/relationships/authors" Target="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7FAFB7D-9630-4370-86CF-03B735E638AD}" type="datetimeFigureOut">
              <a:rPr lang="en-US" smtClean="0"/>
              <a:t>12/16/2025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73575"/>
            <a:ext cx="5607050" cy="36607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58A8EA-0306-41D2-BE27-3F44DB1228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99665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158A8EA-0306-41D2-BE27-3F44DB12280B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26985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EFA27A-93D7-E826-7C79-D92BCBD7E54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81C52CE-E960-9D1E-28C3-5BFD92708B5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ACB547A-6F9D-F4FC-517A-13D2EC9F2B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06EAE5-BCAB-499D-970F-5E137CF95A07}" type="datetimeFigureOut">
              <a:rPr lang="en-US" smtClean="0"/>
              <a:t>12/16/2025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963FB3-BF8E-5582-2A52-24C3496BAB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2FABA36-1489-2ADB-027D-0D1580F534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84DFA1-753C-43E7-8A64-886A6CE557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55927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12A7EA-F933-D987-E1B0-A690C30383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D565EB2-A31E-AD9B-42B4-DFD3F36C6AB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73D0A3D-B75E-760C-9F3B-5342B43A33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06EAE5-BCAB-499D-970F-5E137CF95A07}" type="datetimeFigureOut">
              <a:rPr lang="en-US" smtClean="0"/>
              <a:t>12/16/2025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83CEBEB-8171-1BFB-9A19-548DFCA395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13E84D7-EFD7-8F00-5FA3-91314A3079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84DFA1-753C-43E7-8A64-886A6CE557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14555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4DF8121-1823-BE7C-A0C9-976F83C3419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40A455E-BC96-A6CD-2C73-5CEE8F52598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C7467F-25B0-99AE-1DA1-11DB96B11A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06EAE5-BCAB-499D-970F-5E137CF95A07}" type="datetimeFigureOut">
              <a:rPr lang="en-US" smtClean="0"/>
              <a:t>12/16/2025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45CA77-F1D4-7109-E881-64FD124D0A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D5F9C10-7DA9-2826-D4EA-24D4148A3D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84DFA1-753C-43E7-8A64-886A6CE557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74750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447792-8D84-DDEE-AFC5-DA64B00F36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B5C2EF-8725-513B-872A-C6D9CEF6B85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AF4E9A3-8BFC-2F3A-1554-7B35A402D7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06EAE5-BCAB-499D-970F-5E137CF95A07}" type="datetimeFigureOut">
              <a:rPr lang="en-US" smtClean="0"/>
              <a:t>12/16/2025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FE94C55-DC4A-7DF9-290A-6FCFF9C58B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CD9BC1B-4561-B060-48AA-EA25EA2AA8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84DFA1-753C-43E7-8A64-886A6CE557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84779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086142-C66F-1165-3E86-C0C3F14FE1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E80D4A2-1C3B-ED56-6B00-712A4B4E4AD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9AE990C-47DA-E83F-F2B9-9BD36D5259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06EAE5-BCAB-499D-970F-5E137CF95A07}" type="datetimeFigureOut">
              <a:rPr lang="en-US" smtClean="0"/>
              <a:t>12/16/2025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BF5CC6C-A509-A5C2-6C6A-0748F9142F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1C2CCCB-BE51-8D3C-5C8A-883A32A347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84DFA1-753C-43E7-8A64-886A6CE557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45435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06BF3C-C759-CD5F-A27F-533469A335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200E49-60AA-77D2-9C1A-4EB08AEC065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CCF5468-6F12-C3FB-7E4D-089D057A744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D42A36D-6CB3-2292-2A67-0DC21F6397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06EAE5-BCAB-499D-970F-5E137CF95A07}" type="datetimeFigureOut">
              <a:rPr lang="en-US" smtClean="0"/>
              <a:t>12/16/2025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E214CD1-D662-883B-E8E2-3AF094950B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FED4B87-D20F-2E0F-8C7A-35DFEA64F3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84DFA1-753C-43E7-8A64-886A6CE557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1027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D5938A-5C7A-BA91-3345-17E797102D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5924915-29C3-481A-F931-1D4D542C6BA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673C050-9E06-0063-8AF9-B0B8DF89CE5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9BBA350-C46F-2119-A993-68BF9876F27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1792591-3B5E-36C1-D5D3-ADEB04446F0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F2EDEEE-B407-2A51-1E20-BC2733138F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06EAE5-BCAB-499D-970F-5E137CF95A07}" type="datetimeFigureOut">
              <a:rPr lang="en-US" smtClean="0"/>
              <a:t>12/16/2025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E4BA075-1C1F-7EFC-38CE-E3D21B2040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6D864E7-E731-CB5C-2384-341527FA4D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84DFA1-753C-43E7-8A64-886A6CE557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0027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90449E-1990-0F7C-A56B-9775A192F8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13C4349-DC2B-06C3-8051-6520502140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06EAE5-BCAB-499D-970F-5E137CF95A07}" type="datetimeFigureOut">
              <a:rPr lang="en-US" smtClean="0"/>
              <a:t>12/16/2025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AAEEC6F-5332-6A7A-FBB5-925E1D39A2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748E41C-8816-54E2-4311-EF6221F6A6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84DFA1-753C-43E7-8A64-886A6CE557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73955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677D024-3D39-E4D0-7A2A-C55E3BCD29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06EAE5-BCAB-499D-970F-5E137CF95A07}" type="datetimeFigureOut">
              <a:rPr lang="en-US" smtClean="0"/>
              <a:t>12/16/2025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34F3832-4EB1-1DE7-780A-151CC3DDEE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F36FFAC-589D-F44A-437A-BE360B9B3E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84DFA1-753C-43E7-8A64-886A6CE557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53713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C71275-9068-F92E-3191-54C57A1783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CAA94D-E0B6-48B3-EC81-3230DA1ABE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AF7A321-18F2-682B-45A8-702CD24F911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1C18608-2922-6AF9-99FD-A16AEA9E29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06EAE5-BCAB-499D-970F-5E137CF95A07}" type="datetimeFigureOut">
              <a:rPr lang="en-US" smtClean="0"/>
              <a:t>12/16/2025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5FF0F28-51FF-9E07-6361-BD512C7284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349E9B6-E3FD-ED06-05C9-005D5946F9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84DFA1-753C-43E7-8A64-886A6CE557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04038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1AF9B8-4FFC-A24F-2861-2E44BC2803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F037A01-49C7-BC1F-1C07-74CB6092BC2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885E986-0B0F-4D74-4C98-8EBFFE10BCD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C4D0EAA-80BA-A933-E54C-B118D96964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06EAE5-BCAB-499D-970F-5E137CF95A07}" type="datetimeFigureOut">
              <a:rPr lang="en-US" smtClean="0"/>
              <a:t>12/16/2025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9EEAA5B-A11E-C0F5-CAB6-861E2F2A84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9E009B6-B02A-C511-F4CB-DD91035014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84DFA1-753C-43E7-8A64-886A6CE557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47818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F930553-1022-E0C6-BCD6-182AC609FE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EBC38B1-FBA1-46B9-C8D7-BA99B53AC60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B11B5E2-C533-6EFA-1EB3-BE40D9BF5BF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06EAE5-BCAB-499D-970F-5E137CF95A07}" type="datetimeFigureOut">
              <a:rPr lang="en-US" smtClean="0"/>
              <a:t>12/16/2025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0E5B575-51E3-B55C-2201-DB756187AD0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5050B1E-1561-BA56-4A35-FA847506398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84DFA1-753C-43E7-8A64-886A6CE557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45526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sv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sv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Background pattern&#10;&#10;Description automatically generated">
            <a:extLst>
              <a:ext uri="{FF2B5EF4-FFF2-40B4-BE49-F238E27FC236}">
                <a16:creationId xmlns:a16="http://schemas.microsoft.com/office/drawing/2014/main" id="{4C33E923-326A-0B7D-D18C-DD48C8432F58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10384631-1438-57B2-07B2-A044637B265E}"/>
              </a:ext>
            </a:extLst>
          </p:cNvPr>
          <p:cNvSpPr txBox="1">
            <a:spLocks/>
          </p:cNvSpPr>
          <p:nvPr/>
        </p:nvSpPr>
        <p:spPr>
          <a:xfrm>
            <a:off x="-187287" y="1996480"/>
            <a:ext cx="12379287" cy="3732291"/>
          </a:xfrm>
          <a:prstGeom prst="rect">
            <a:avLst/>
          </a:prstGeom>
          <a:noFill/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br>
              <a:rPr lang="en-US" sz="4000" b="1" dirty="0"/>
            </a:br>
            <a:br>
              <a:rPr lang="en-US" sz="4000" b="1" dirty="0"/>
            </a:br>
            <a:br>
              <a:rPr lang="en-US" sz="4000" b="1" dirty="0"/>
            </a:br>
            <a:br>
              <a:rPr lang="en-US" sz="4000" b="1" dirty="0"/>
            </a:br>
            <a:r>
              <a:rPr lang="en-US" sz="3800" b="1" cap="all" dirty="0"/>
              <a:t>Pure Water Antelope Valley Project Public Hearing:</a:t>
            </a:r>
            <a:br>
              <a:rPr lang="en-US" sz="3800" b="1" cap="all" dirty="0"/>
            </a:br>
            <a:br>
              <a:rPr lang="en-US" sz="3800" b="1" cap="all" dirty="0"/>
            </a:br>
            <a:r>
              <a:rPr lang="en-US" sz="3800" b="1" cap="all" dirty="0"/>
              <a:t>Draft Initial Study – Mitigated Negative Declaration, and Mitigation Monitoring and Reporting Program</a:t>
            </a:r>
            <a:br>
              <a:rPr lang="en-US" sz="4000" b="1" dirty="0"/>
            </a:br>
            <a:br>
              <a:rPr lang="en-US" sz="4000" b="1" dirty="0"/>
            </a:br>
            <a:endParaRPr lang="en-US" sz="4000" b="1" dirty="0"/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CAA668A9-19B5-C4A1-34C5-CA571E7C7A88}"/>
              </a:ext>
            </a:extLst>
          </p:cNvPr>
          <p:cNvSpPr txBox="1">
            <a:spLocks/>
          </p:cNvSpPr>
          <p:nvPr/>
        </p:nvSpPr>
        <p:spPr>
          <a:xfrm>
            <a:off x="2854452" y="5067759"/>
            <a:ext cx="6483096" cy="11004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400" dirty="0"/>
              <a:t>Board of Directors Meeting </a:t>
            </a:r>
          </a:p>
          <a:p>
            <a:pPr marL="0" indent="0" algn="ctr">
              <a:buNone/>
            </a:pPr>
            <a:r>
              <a:rPr lang="en-US" sz="2400" dirty="0"/>
              <a:t>December 15, 2025</a:t>
            </a:r>
          </a:p>
          <a:p>
            <a:endParaRPr lang="en-US" sz="2000" dirty="0"/>
          </a:p>
          <a:p>
            <a:endParaRPr lang="en-US" sz="2000" dirty="0"/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5E431AC0-FBD0-0B80-C4EC-30A14E9620E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993705" y="472257"/>
            <a:ext cx="4204589" cy="18743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922056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6CB8279-91E4-0095-7BFA-BB61EE9052E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Background pattern&#10;&#10;Description automatically generated">
            <a:extLst>
              <a:ext uri="{FF2B5EF4-FFF2-40B4-BE49-F238E27FC236}">
                <a16:creationId xmlns:a16="http://schemas.microsoft.com/office/drawing/2014/main" id="{78D20757-47CE-F1CE-C6D8-C0BC50E1EFB2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179810BF-2272-10B3-EEC2-C0D1598555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8981" y="159391"/>
            <a:ext cx="11446186" cy="975346"/>
          </a:xfrm>
        </p:spPr>
        <p:txBody>
          <a:bodyPr>
            <a:noAutofit/>
          </a:bodyPr>
          <a:lstStyle/>
          <a:p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Summary of Comments Received</a:t>
            </a:r>
            <a:endParaRPr lang="en-US" sz="5400" b="1" dirty="0"/>
          </a:p>
        </p:txBody>
      </p:sp>
      <p:sp>
        <p:nvSpPr>
          <p:cNvPr id="6" name="Content Placeholder 12">
            <a:extLst>
              <a:ext uri="{FF2B5EF4-FFF2-40B4-BE49-F238E27FC236}">
                <a16:creationId xmlns:a16="http://schemas.microsoft.com/office/drawing/2014/main" id="{C7D89662-6246-D9D1-4761-CD74B6639E72}"/>
              </a:ext>
            </a:extLst>
          </p:cNvPr>
          <p:cNvSpPr txBox="1">
            <a:spLocks/>
          </p:cNvSpPr>
          <p:nvPr/>
        </p:nvSpPr>
        <p:spPr>
          <a:xfrm>
            <a:off x="418981" y="1134737"/>
            <a:ext cx="5419959" cy="371214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dirty="0"/>
              <a:t>Four comment letters were received:</a:t>
            </a:r>
          </a:p>
          <a:p>
            <a:r>
              <a:rPr lang="en-US" sz="2400" dirty="0"/>
              <a:t>Federal Aviation Administration			</a:t>
            </a:r>
          </a:p>
          <a:p>
            <a:r>
              <a:rPr lang="en-US" sz="2400" dirty="0"/>
              <a:t>Los Angeles County Sanitation Districts</a:t>
            </a:r>
          </a:p>
          <a:p>
            <a:r>
              <a:rPr lang="en-US" sz="2400" dirty="0"/>
              <a:t>California Department of Fish and Wildlife (CDFW)</a:t>
            </a:r>
          </a:p>
          <a:p>
            <a:r>
              <a:rPr lang="en-US" sz="2400" dirty="0"/>
              <a:t>Caltrans</a:t>
            </a:r>
          </a:p>
        </p:txBody>
      </p:sp>
      <p:sp>
        <p:nvSpPr>
          <p:cNvPr id="3" name="Content Placeholder 12">
            <a:extLst>
              <a:ext uri="{FF2B5EF4-FFF2-40B4-BE49-F238E27FC236}">
                <a16:creationId xmlns:a16="http://schemas.microsoft.com/office/drawing/2014/main" id="{9815DE18-FB1A-B4CF-6B97-A130846CFB0A}"/>
              </a:ext>
            </a:extLst>
          </p:cNvPr>
          <p:cNvSpPr txBox="1">
            <a:spLocks/>
          </p:cNvSpPr>
          <p:nvPr/>
        </p:nvSpPr>
        <p:spPr>
          <a:xfrm>
            <a:off x="6142074" y="1134737"/>
            <a:ext cx="5419959" cy="371214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dirty="0"/>
              <a:t>All agencies agreed with the analysis, and their comments focused on:</a:t>
            </a:r>
          </a:p>
          <a:p>
            <a:r>
              <a:rPr lang="en-US" sz="2400" dirty="0"/>
              <a:t>Permit requirements</a:t>
            </a:r>
          </a:p>
          <a:p>
            <a:r>
              <a:rPr lang="en-US" sz="2400" dirty="0"/>
              <a:t>Biological clarifications</a:t>
            </a:r>
          </a:p>
          <a:p>
            <a:r>
              <a:rPr lang="en-US" sz="2400" dirty="0"/>
              <a:t>Traffic and encroachment compliance</a:t>
            </a:r>
          </a:p>
          <a:p>
            <a:r>
              <a:rPr lang="en-US" sz="2400" dirty="0"/>
              <a:t>Brine pond considerations</a:t>
            </a:r>
          </a:p>
        </p:txBody>
      </p:sp>
    </p:spTree>
    <p:extLst>
      <p:ext uri="{BB962C8B-B14F-4D97-AF65-F5344CB8AC3E}">
        <p14:creationId xmlns:p14="http://schemas.microsoft.com/office/powerpoint/2010/main" val="390488879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70816E2-FC62-1BA3-FDD4-5C1507EA4DE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Background pattern&#10;&#10;Description automatically generated">
            <a:extLst>
              <a:ext uri="{FF2B5EF4-FFF2-40B4-BE49-F238E27FC236}">
                <a16:creationId xmlns:a16="http://schemas.microsoft.com/office/drawing/2014/main" id="{F246FB5A-1E13-F280-1057-545BC947570D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1370F16C-A69F-4A83-7417-E92587FD7B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8981" y="159391"/>
            <a:ext cx="11446186" cy="975346"/>
          </a:xfrm>
        </p:spPr>
        <p:txBody>
          <a:bodyPr>
            <a:noAutofit/>
          </a:bodyPr>
          <a:lstStyle/>
          <a:p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Staff Responses</a:t>
            </a:r>
            <a:endParaRPr lang="en-US" sz="5400" b="1" dirty="0"/>
          </a:p>
        </p:txBody>
      </p:sp>
      <p:sp>
        <p:nvSpPr>
          <p:cNvPr id="6" name="Content Placeholder 12">
            <a:extLst>
              <a:ext uri="{FF2B5EF4-FFF2-40B4-BE49-F238E27FC236}">
                <a16:creationId xmlns:a16="http://schemas.microsoft.com/office/drawing/2014/main" id="{7C1BDAB2-1E96-22B7-CD75-A849B27FFCBE}"/>
              </a:ext>
            </a:extLst>
          </p:cNvPr>
          <p:cNvSpPr txBox="1">
            <a:spLocks/>
          </p:cNvSpPr>
          <p:nvPr/>
        </p:nvSpPr>
        <p:spPr>
          <a:xfrm>
            <a:off x="418981" y="1134737"/>
            <a:ext cx="11126696" cy="371214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/>
              <a:t>All comments were reviewed and addressed</a:t>
            </a:r>
          </a:p>
          <a:p>
            <a:r>
              <a:rPr lang="en-US" sz="2400" dirty="0"/>
              <a:t>Mitigation clarifications incorporated into the Final IS/MND and MMRP</a:t>
            </a:r>
          </a:p>
          <a:p>
            <a:r>
              <a:rPr lang="en-US" sz="2400" dirty="0"/>
              <a:t>No new significant impacts were identified</a:t>
            </a:r>
          </a:p>
          <a:p>
            <a:r>
              <a:rPr lang="en-US" sz="2400" dirty="0"/>
              <a:t>No recirculation required under CEQA</a:t>
            </a:r>
          </a:p>
        </p:txBody>
      </p:sp>
    </p:spTree>
    <p:extLst>
      <p:ext uri="{BB962C8B-B14F-4D97-AF65-F5344CB8AC3E}">
        <p14:creationId xmlns:p14="http://schemas.microsoft.com/office/powerpoint/2010/main" val="380746435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E540575-3E98-B9DC-72AE-D0511BAA601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Background pattern&#10;&#10;Description automatically generated">
            <a:extLst>
              <a:ext uri="{FF2B5EF4-FFF2-40B4-BE49-F238E27FC236}">
                <a16:creationId xmlns:a16="http://schemas.microsoft.com/office/drawing/2014/main" id="{C82761E8-C38A-5231-925C-27FEE2E221A0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7EEF2FBA-4574-7636-16C3-7C8F09397B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8981" y="159391"/>
            <a:ext cx="11446186" cy="975346"/>
          </a:xfrm>
        </p:spPr>
        <p:txBody>
          <a:bodyPr>
            <a:noAutofit/>
          </a:bodyPr>
          <a:lstStyle/>
          <a:p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Public Involvement</a:t>
            </a:r>
            <a:endParaRPr lang="en-US" sz="5400" b="1" dirty="0"/>
          </a:p>
        </p:txBody>
      </p:sp>
      <p:sp>
        <p:nvSpPr>
          <p:cNvPr id="6" name="Content Placeholder 12">
            <a:extLst>
              <a:ext uri="{FF2B5EF4-FFF2-40B4-BE49-F238E27FC236}">
                <a16:creationId xmlns:a16="http://schemas.microsoft.com/office/drawing/2014/main" id="{D3475A31-CAA7-4597-5D1F-C663044BED4E}"/>
              </a:ext>
            </a:extLst>
          </p:cNvPr>
          <p:cNvSpPr txBox="1">
            <a:spLocks/>
          </p:cNvSpPr>
          <p:nvPr/>
        </p:nvSpPr>
        <p:spPr>
          <a:xfrm>
            <a:off x="418981" y="1134737"/>
            <a:ext cx="11082629" cy="371214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dirty="0"/>
              <a:t>Public had multiple opportunities to comment:</a:t>
            </a:r>
          </a:p>
          <a:p>
            <a:pPr lvl="1"/>
            <a:r>
              <a:rPr lang="en-US" dirty="0"/>
              <a:t>State Clearinghouse review</a:t>
            </a:r>
          </a:p>
          <a:p>
            <a:pPr lvl="1"/>
            <a:r>
              <a:rPr lang="en-US" dirty="0"/>
              <a:t>Newspaper notices</a:t>
            </a:r>
          </a:p>
          <a:p>
            <a:pPr lvl="1"/>
            <a:r>
              <a:rPr lang="en-US" dirty="0"/>
              <a:t>District website postings</a:t>
            </a:r>
          </a:p>
          <a:p>
            <a:pPr lvl="1"/>
            <a:r>
              <a:rPr lang="en-US" dirty="0"/>
              <a:t>Tonight’s public hearing</a:t>
            </a:r>
          </a:p>
          <a:p>
            <a:r>
              <a:rPr lang="en-US" sz="2400" dirty="0"/>
              <a:t>No comments were received indicating unmitigated significant impacts</a:t>
            </a:r>
          </a:p>
        </p:txBody>
      </p:sp>
    </p:spTree>
    <p:extLst>
      <p:ext uri="{BB962C8B-B14F-4D97-AF65-F5344CB8AC3E}">
        <p14:creationId xmlns:p14="http://schemas.microsoft.com/office/powerpoint/2010/main" val="257513672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02F52A8-A24E-4E6A-21BA-FF08B7BE346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Background pattern&#10;&#10;Description automatically generated">
            <a:extLst>
              <a:ext uri="{FF2B5EF4-FFF2-40B4-BE49-F238E27FC236}">
                <a16:creationId xmlns:a16="http://schemas.microsoft.com/office/drawing/2014/main" id="{31C978BB-C0E8-3FB3-DAC2-72C989611C27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6A33D622-AE98-AE98-15AF-17F140E78A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8981" y="159391"/>
            <a:ext cx="11446186" cy="975346"/>
          </a:xfrm>
        </p:spPr>
        <p:txBody>
          <a:bodyPr>
            <a:noAutofit/>
          </a:bodyPr>
          <a:lstStyle/>
          <a:p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Public Hearing Procedure</a:t>
            </a:r>
            <a:endParaRPr lang="en-US" sz="5400" b="1" dirty="0"/>
          </a:p>
        </p:txBody>
      </p:sp>
      <p:sp>
        <p:nvSpPr>
          <p:cNvPr id="6" name="Content Placeholder 12">
            <a:extLst>
              <a:ext uri="{FF2B5EF4-FFF2-40B4-BE49-F238E27FC236}">
                <a16:creationId xmlns:a16="http://schemas.microsoft.com/office/drawing/2014/main" id="{486CB155-FE88-F652-F8C9-CDA7A7826EB6}"/>
              </a:ext>
            </a:extLst>
          </p:cNvPr>
          <p:cNvSpPr txBox="1">
            <a:spLocks/>
          </p:cNvSpPr>
          <p:nvPr/>
        </p:nvSpPr>
        <p:spPr>
          <a:xfrm>
            <a:off x="418981" y="1134737"/>
            <a:ext cx="11082629" cy="371214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>
              <a:buFont typeface="+mj-lt"/>
              <a:buAutoNum type="arabicPeriod"/>
            </a:pPr>
            <a:r>
              <a:rPr lang="en-US" dirty="0"/>
              <a:t>Staff presented the ISMND and MMRP.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Board President to open the public hearing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Receive public comments and/or Board questions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Close the hearing after all comments are received</a:t>
            </a:r>
          </a:p>
          <a:p>
            <a:pPr marL="514350" indent="-514350">
              <a:buFont typeface="+mj-lt"/>
              <a:buAutoNum type="arabicPeriod"/>
            </a:pPr>
            <a:endParaRPr lang="en-US" sz="2400" dirty="0"/>
          </a:p>
          <a:p>
            <a:pPr>
              <a:buFont typeface="Wingdings" panose="05000000000000000000" pitchFamily="2" charset="2"/>
              <a:buChar char="Ø"/>
            </a:pPr>
            <a:r>
              <a:rPr lang="en-US" sz="2400" dirty="0"/>
              <a:t> No action on Resolution adoption occurs in this item.</a:t>
            </a:r>
          </a:p>
          <a:p>
            <a:pPr marL="514350" indent="-514350">
              <a:buFont typeface="+mj-lt"/>
              <a:buAutoNum type="arabicPeriod"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68123345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Background pattern&#10;&#10;Description automatically generated">
            <a:extLst>
              <a:ext uri="{FF2B5EF4-FFF2-40B4-BE49-F238E27FC236}">
                <a16:creationId xmlns:a16="http://schemas.microsoft.com/office/drawing/2014/main" id="{4C33E923-326A-0B7D-D18C-DD48C8432F58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8E951E8E-A59F-C343-6D43-CE50FDD926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167788"/>
            <a:ext cx="10515600" cy="3249976"/>
          </a:xfrm>
        </p:spPr>
        <p:txBody>
          <a:bodyPr>
            <a:normAutofit/>
          </a:bodyPr>
          <a:lstStyle/>
          <a:p>
            <a:pPr algn="ctr"/>
            <a:r>
              <a:rPr lang="en-US" sz="10000" b="1" dirty="0"/>
              <a:t>Questions</a:t>
            </a:r>
            <a:r>
              <a:rPr lang="en-US" sz="8000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90178733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Background pattern&#10;&#10;Description automatically generated">
            <a:extLst>
              <a:ext uri="{FF2B5EF4-FFF2-40B4-BE49-F238E27FC236}">
                <a16:creationId xmlns:a16="http://schemas.microsoft.com/office/drawing/2014/main" id="{4C33E923-326A-0B7D-D18C-DD48C8432F58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10384631-1438-57B2-07B2-A044637B265E}"/>
              </a:ext>
            </a:extLst>
          </p:cNvPr>
          <p:cNvSpPr txBox="1">
            <a:spLocks/>
          </p:cNvSpPr>
          <p:nvPr/>
        </p:nvSpPr>
        <p:spPr>
          <a:xfrm>
            <a:off x="0" y="998240"/>
            <a:ext cx="12192000" cy="3732291"/>
          </a:xfrm>
          <a:prstGeom prst="rect">
            <a:avLst/>
          </a:prstGeom>
          <a:noFill/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br>
              <a:rPr lang="en-US" sz="4000" b="1" dirty="0"/>
            </a:br>
            <a:br>
              <a:rPr lang="en-US" sz="4000" b="1" dirty="0"/>
            </a:br>
            <a:br>
              <a:rPr lang="en-US" sz="4000" b="1" dirty="0"/>
            </a:br>
            <a:br>
              <a:rPr lang="en-US" sz="4000" b="1" dirty="0"/>
            </a:br>
            <a:r>
              <a:rPr lang="en-US" sz="3800" b="1" cap="all" dirty="0"/>
              <a:t>ADOPT a RESOLUTION OF THE BOARD OF DIRECTORS OF THE PALMDALE WATER DISTRICT ADOPTING THE DRAFT INITIAL STUDY - MITIGATED NEGATIVE DECLARATION</a:t>
            </a:r>
            <a:br>
              <a:rPr lang="en-US" sz="4000" b="1" dirty="0"/>
            </a:br>
            <a:br>
              <a:rPr lang="en-US" sz="4000" b="1" dirty="0"/>
            </a:br>
            <a:endParaRPr lang="en-US" sz="4000" b="1" dirty="0"/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CAA668A9-19B5-C4A1-34C5-CA571E7C7A88}"/>
              </a:ext>
            </a:extLst>
          </p:cNvPr>
          <p:cNvSpPr txBox="1">
            <a:spLocks/>
          </p:cNvSpPr>
          <p:nvPr/>
        </p:nvSpPr>
        <p:spPr>
          <a:xfrm>
            <a:off x="2854452" y="5067759"/>
            <a:ext cx="6483096" cy="11004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400" dirty="0"/>
              <a:t>Board of Directors Meeting </a:t>
            </a:r>
          </a:p>
          <a:p>
            <a:pPr marL="0" indent="0" algn="ctr">
              <a:buNone/>
            </a:pPr>
            <a:r>
              <a:rPr lang="en-US" sz="2400" dirty="0"/>
              <a:t>December 15, 2025</a:t>
            </a:r>
          </a:p>
          <a:p>
            <a:endParaRPr lang="en-US" sz="2000" dirty="0"/>
          </a:p>
          <a:p>
            <a:endParaRPr lang="en-US" sz="2000" dirty="0"/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5E431AC0-FBD0-0B80-C4EC-30A14E9620E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248828" y="174802"/>
            <a:ext cx="3694343" cy="16468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004123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C4BC6EE-976A-A463-15D3-F2E254DB78E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Background pattern&#10;&#10;Description automatically generated">
            <a:extLst>
              <a:ext uri="{FF2B5EF4-FFF2-40B4-BE49-F238E27FC236}">
                <a16:creationId xmlns:a16="http://schemas.microsoft.com/office/drawing/2014/main" id="{2104AD40-3CFA-DA56-A56E-863CDCF370DB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F3918222-0984-172D-E1E0-503AC9C6A2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8981" y="159391"/>
            <a:ext cx="11446186" cy="975346"/>
          </a:xfrm>
        </p:spPr>
        <p:txBody>
          <a:bodyPr>
            <a:noAutofit/>
          </a:bodyPr>
          <a:lstStyle/>
          <a:p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Resolution 25-11</a:t>
            </a:r>
            <a:endParaRPr lang="en-US" sz="5400" b="1" dirty="0"/>
          </a:p>
        </p:txBody>
      </p:sp>
      <p:sp>
        <p:nvSpPr>
          <p:cNvPr id="6" name="Content Placeholder 12">
            <a:extLst>
              <a:ext uri="{FF2B5EF4-FFF2-40B4-BE49-F238E27FC236}">
                <a16:creationId xmlns:a16="http://schemas.microsoft.com/office/drawing/2014/main" id="{B7F6A735-5E07-EA4A-57F7-E8F21E81AADA}"/>
              </a:ext>
            </a:extLst>
          </p:cNvPr>
          <p:cNvSpPr txBox="1">
            <a:spLocks/>
          </p:cNvSpPr>
          <p:nvPr/>
        </p:nvSpPr>
        <p:spPr>
          <a:xfrm>
            <a:off x="418981" y="1134737"/>
            <a:ext cx="11082629" cy="371214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/>
              <a:t>Resolution 25­-11 will: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Adopt the Initial Study and Mitigated Negative Declaration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Adopt the MMRP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Document Board findings under CEQA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Direct staff to file the Notice of Determination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32714191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B25F8DC-05BE-3219-F55A-7819497D9AF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Background pattern&#10;&#10;Description automatically generated">
            <a:extLst>
              <a:ext uri="{FF2B5EF4-FFF2-40B4-BE49-F238E27FC236}">
                <a16:creationId xmlns:a16="http://schemas.microsoft.com/office/drawing/2014/main" id="{45043472-D74A-29C5-F6CA-CD15498E99B2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9F76AD7D-B8C3-8C43-A968-954C4B732D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8981" y="159391"/>
            <a:ext cx="11446186" cy="975346"/>
          </a:xfrm>
        </p:spPr>
        <p:txBody>
          <a:bodyPr>
            <a:noAutofit/>
          </a:bodyPr>
          <a:lstStyle/>
          <a:p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Staff Recommendation</a:t>
            </a:r>
            <a:endParaRPr lang="en-US" sz="5400" b="1" dirty="0"/>
          </a:p>
        </p:txBody>
      </p:sp>
      <p:sp>
        <p:nvSpPr>
          <p:cNvPr id="6" name="Content Placeholder 12">
            <a:extLst>
              <a:ext uri="{FF2B5EF4-FFF2-40B4-BE49-F238E27FC236}">
                <a16:creationId xmlns:a16="http://schemas.microsoft.com/office/drawing/2014/main" id="{718B8C37-FA40-EA0E-C243-81E39B4213AF}"/>
              </a:ext>
            </a:extLst>
          </p:cNvPr>
          <p:cNvSpPr txBox="1">
            <a:spLocks/>
          </p:cNvSpPr>
          <p:nvPr/>
        </p:nvSpPr>
        <p:spPr>
          <a:xfrm>
            <a:off x="418981" y="1134737"/>
            <a:ext cx="11082629" cy="371214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/>
              <a:t>Staff recommends the Board: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Adopt the IS/MND for the Pure Water AV Project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Adopt the Mitigation Monitoring and Reporting Program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Approve Resolution 25-­11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Authorize staff to file the Notice of Determination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963111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Background pattern&#10;&#10;Description automatically generated">
            <a:extLst>
              <a:ext uri="{FF2B5EF4-FFF2-40B4-BE49-F238E27FC236}">
                <a16:creationId xmlns:a16="http://schemas.microsoft.com/office/drawing/2014/main" id="{4C33E923-326A-0B7D-D18C-DD48C8432F58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0BD3538-2F2C-C065-FAD8-FF0E3A5CE6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994" y="168021"/>
            <a:ext cx="10514012" cy="1099483"/>
          </a:xfrm>
        </p:spPr>
        <p:txBody>
          <a:bodyPr>
            <a:noAutofit/>
          </a:bodyPr>
          <a:lstStyle/>
          <a:p>
            <a:r>
              <a:rPr lang="en-US" sz="5400" b="1" dirty="0"/>
              <a:t>Purpose of Today’s Hearing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22A9901-DECA-33C9-664B-22FF77D130B8}"/>
              </a:ext>
            </a:extLst>
          </p:cNvPr>
          <p:cNvSpPr txBox="1"/>
          <p:nvPr/>
        </p:nvSpPr>
        <p:spPr>
          <a:xfrm>
            <a:off x="838994" y="1267505"/>
            <a:ext cx="8943983" cy="22672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z="2400" dirty="0"/>
              <a:t>Present the Draft Initial Study and Mitigated Negative Declaration</a:t>
            </a:r>
          </a:p>
          <a:p>
            <a:pPr marL="342900" indent="-3429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z="2400" dirty="0"/>
              <a:t>Present the Mitigation Monitoring and Reporting Program</a:t>
            </a:r>
          </a:p>
          <a:p>
            <a:pPr marL="342900" indent="-3429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z="2400" dirty="0"/>
              <a:t>Summarize the CEQA process</a:t>
            </a:r>
          </a:p>
          <a:p>
            <a:pPr marL="342900" indent="-3429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z="2400" dirty="0"/>
              <a:t>Receive any public comments</a:t>
            </a:r>
          </a:p>
          <a:p>
            <a:pPr marL="342900" indent="-3429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z="2400" dirty="0"/>
              <a:t>Close the public hearing after comments</a:t>
            </a:r>
          </a:p>
        </p:txBody>
      </p:sp>
      <p:pic>
        <p:nvPicPr>
          <p:cNvPr id="1028" name="Picture 4" descr="Public Hearing Meeting Open Government Discussion Stock Illustration  1181138410 | Shutterstock">
            <a:extLst>
              <a:ext uri="{FF2B5EF4-FFF2-40B4-BE49-F238E27FC236}">
                <a16:creationId xmlns:a16="http://schemas.microsoft.com/office/drawing/2014/main" id="{A6187439-8023-F44A-DE0D-3BAD329BAD3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63" r="3343" b="14991"/>
          <a:stretch>
            <a:fillRect/>
          </a:stretch>
        </p:blipFill>
        <p:spPr bwMode="auto">
          <a:xfrm>
            <a:off x="7910111" y="3134400"/>
            <a:ext cx="3888955" cy="22671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805079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4C08ADD-0B9F-EF7A-F1D4-CC835A2BA31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Background pattern&#10;&#10;Description automatically generated">
            <a:extLst>
              <a:ext uri="{FF2B5EF4-FFF2-40B4-BE49-F238E27FC236}">
                <a16:creationId xmlns:a16="http://schemas.microsoft.com/office/drawing/2014/main" id="{25AC16C6-2396-25B3-2134-6BD146E8331A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024961D-9A6B-0FC5-F1F9-C6F12C8295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994" y="168021"/>
            <a:ext cx="10514012" cy="1099483"/>
          </a:xfrm>
        </p:spPr>
        <p:txBody>
          <a:bodyPr>
            <a:noAutofit/>
          </a:bodyPr>
          <a:lstStyle/>
          <a:p>
            <a:r>
              <a:rPr lang="en-US" sz="5400" b="1" dirty="0"/>
              <a:t>Project Overview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B3C418D-F864-560D-5784-F353A3A9F5FB}"/>
              </a:ext>
            </a:extLst>
          </p:cNvPr>
          <p:cNvSpPr txBox="1"/>
          <p:nvPr/>
        </p:nvSpPr>
        <p:spPr>
          <a:xfrm>
            <a:off x="838995" y="1267504"/>
            <a:ext cx="9957536" cy="27279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28600" indent="-228600">
              <a:lnSpc>
                <a:spcPct val="90000"/>
              </a:lnSpc>
              <a:spcBef>
                <a:spcPts val="1000"/>
              </a:spcBef>
            </a:pPr>
            <a:r>
              <a:rPr lang="en-US" sz="2400" dirty="0"/>
              <a:t>Pure Water Antelope Valley is a new regional water supply program that will:</a:t>
            </a:r>
          </a:p>
          <a:p>
            <a:pPr marL="22860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z="2400" dirty="0"/>
              <a:t>Produce highly purified recycled water using full advanced treatment</a:t>
            </a:r>
          </a:p>
          <a:p>
            <a:pPr marL="22860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z="2400" dirty="0"/>
              <a:t>Replenish the Antelope Valley Groundwater Basin through direct injection</a:t>
            </a:r>
          </a:p>
          <a:p>
            <a:pPr marL="22860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z="2400" dirty="0"/>
              <a:t>Improve long term drought resilience and water supply reliability</a:t>
            </a:r>
          </a:p>
          <a:p>
            <a:pPr marL="22860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z="2400" dirty="0"/>
              <a:t>Support the District’s Strategic Water Resources Plan</a:t>
            </a:r>
          </a:p>
          <a:p>
            <a:pPr marL="22860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8837281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881869A-E02E-9377-5BEB-A68E2233BF1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Background pattern&#10;&#10;Description automatically generated">
            <a:extLst>
              <a:ext uri="{FF2B5EF4-FFF2-40B4-BE49-F238E27FC236}">
                <a16:creationId xmlns:a16="http://schemas.microsoft.com/office/drawing/2014/main" id="{96841686-203F-5B5C-094C-2F3DB380EA6E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D8E773B-0067-3032-2F05-B9B96A36B8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994" y="168021"/>
            <a:ext cx="10514012" cy="1099483"/>
          </a:xfrm>
        </p:spPr>
        <p:txBody>
          <a:bodyPr>
            <a:noAutofit/>
          </a:bodyPr>
          <a:lstStyle/>
          <a:p>
            <a:r>
              <a:rPr lang="en-US" sz="5400" b="1" dirty="0"/>
              <a:t>Why?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5290E00F-E470-15CC-5DD6-F79E3B231007}"/>
              </a:ext>
            </a:extLst>
          </p:cNvPr>
          <p:cNvGrpSpPr/>
          <p:nvPr/>
        </p:nvGrpSpPr>
        <p:grpSpPr>
          <a:xfrm>
            <a:off x="7606686" y="1101988"/>
            <a:ext cx="3977699" cy="4488508"/>
            <a:chOff x="7439892" y="1216557"/>
            <a:chExt cx="3977699" cy="4488508"/>
          </a:xfrm>
        </p:grpSpPr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6BF75A0B-CE25-C6C9-63DB-1D1811A2505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046040" y="2421796"/>
              <a:ext cx="2904658" cy="3283269"/>
            </a:xfrm>
            <a:prstGeom prst="rect">
              <a:avLst/>
            </a:prstGeom>
          </p:spPr>
        </p:pic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8623CAD2-1713-F01C-E5CA-1F68FCD556C8}"/>
                </a:ext>
              </a:extLst>
            </p:cNvPr>
            <p:cNvSpPr txBox="1"/>
            <p:nvPr/>
          </p:nvSpPr>
          <p:spPr>
            <a:xfrm>
              <a:off x="7439892" y="1216557"/>
              <a:ext cx="2506541" cy="52322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800" b="1" dirty="0"/>
                <a:t>Drought-Proof</a:t>
              </a:r>
              <a:endParaRPr lang="en-US" sz="2800" dirty="0"/>
            </a:p>
          </p:txBody>
        </p:sp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BD3204DA-215F-04F9-D66F-E292C233420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24324" r="9588" b="82441"/>
            <a:stretch/>
          </p:blipFill>
          <p:spPr>
            <a:xfrm>
              <a:off x="9229785" y="2747838"/>
              <a:ext cx="2187806" cy="720448"/>
            </a:xfrm>
            <a:prstGeom prst="rect">
              <a:avLst/>
            </a:prstGeom>
          </p:spPr>
        </p:pic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id="{351631F9-7C0F-2C2B-5728-109ED60321C2}"/>
              </a:ext>
            </a:extLst>
          </p:cNvPr>
          <p:cNvSpPr txBox="1"/>
          <p:nvPr/>
        </p:nvSpPr>
        <p:spPr>
          <a:xfrm>
            <a:off x="480510" y="1267504"/>
            <a:ext cx="7357555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/>
              <a:t>• Local groundwater basin is overdrafted</a:t>
            </a:r>
            <a:br>
              <a:rPr lang="en-US" sz="2400" dirty="0"/>
            </a:br>
            <a:r>
              <a:rPr lang="en-US" sz="2400" dirty="0"/>
              <a:t>• Enhances drought reliability</a:t>
            </a:r>
            <a:br>
              <a:rPr lang="en-US" sz="2400" dirty="0"/>
            </a:br>
            <a:r>
              <a:rPr lang="en-US" sz="2400" dirty="0"/>
              <a:t>• Reduces dependence on imported water</a:t>
            </a:r>
            <a:br>
              <a:rPr lang="en-US" sz="2400" dirty="0"/>
            </a:br>
            <a:r>
              <a:rPr lang="en-US" sz="2400" dirty="0"/>
              <a:t>• Supports 2050 Strategic Water Resources Plan goals</a:t>
            </a:r>
          </a:p>
        </p:txBody>
      </p:sp>
    </p:spTree>
    <p:extLst>
      <p:ext uri="{BB962C8B-B14F-4D97-AF65-F5344CB8AC3E}">
        <p14:creationId xmlns:p14="http://schemas.microsoft.com/office/powerpoint/2010/main" val="17848333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4D550F0-17CA-C250-F183-FE8537EBD73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Background pattern&#10;&#10;Description automatically generated">
            <a:extLst>
              <a:ext uri="{FF2B5EF4-FFF2-40B4-BE49-F238E27FC236}">
                <a16:creationId xmlns:a16="http://schemas.microsoft.com/office/drawing/2014/main" id="{019260BE-DB7E-9712-A851-1EB4B0288EE6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67876B53-AB91-23A6-89F6-9B2F8CD734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8981" y="159391"/>
            <a:ext cx="11446186" cy="975346"/>
          </a:xfrm>
        </p:spPr>
        <p:txBody>
          <a:bodyPr>
            <a:noAutofit/>
          </a:bodyPr>
          <a:lstStyle/>
          <a:p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Project Components</a:t>
            </a:r>
            <a:endParaRPr lang="en-US" sz="5400" b="1" dirty="0"/>
          </a:p>
        </p:txBody>
      </p:sp>
      <p:sp>
        <p:nvSpPr>
          <p:cNvPr id="6" name="Content Placeholder 12">
            <a:extLst>
              <a:ext uri="{FF2B5EF4-FFF2-40B4-BE49-F238E27FC236}">
                <a16:creationId xmlns:a16="http://schemas.microsoft.com/office/drawing/2014/main" id="{26FFEDAF-06D7-62BD-CBAE-504B1E182875}"/>
              </a:ext>
            </a:extLst>
          </p:cNvPr>
          <p:cNvSpPr txBox="1">
            <a:spLocks/>
          </p:cNvSpPr>
          <p:nvPr/>
        </p:nvSpPr>
        <p:spPr>
          <a:xfrm>
            <a:off x="418981" y="1134737"/>
            <a:ext cx="9308913" cy="371214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dirty="0"/>
              <a:t>The project includes construction and operation of:</a:t>
            </a:r>
          </a:p>
          <a:p>
            <a:r>
              <a:rPr lang="en-US" sz="2400" dirty="0"/>
              <a:t>A full-scale Advanced Water Purification Facility (AWPF)</a:t>
            </a:r>
          </a:p>
          <a:p>
            <a:r>
              <a:rPr lang="en-US" sz="2400" dirty="0"/>
              <a:t>Injection wells for groundwater recharge</a:t>
            </a:r>
          </a:p>
          <a:p>
            <a:r>
              <a:rPr lang="en-US" sz="2400" dirty="0"/>
              <a:t>Product water pipelines</a:t>
            </a:r>
          </a:p>
          <a:p>
            <a:r>
              <a:rPr lang="en-US" sz="2400" dirty="0"/>
              <a:t>Brine management system using existing </a:t>
            </a:r>
            <a:r>
              <a:rPr lang="en-US" sz="2400" dirty="0" err="1"/>
              <a:t>Oxidiation</a:t>
            </a:r>
            <a:r>
              <a:rPr lang="en-US" sz="2400" dirty="0"/>
              <a:t> ponds</a:t>
            </a:r>
          </a:p>
          <a:p>
            <a:r>
              <a:rPr lang="en-US" sz="2400" dirty="0"/>
              <a:t>Replacement production well (Well 37)</a:t>
            </a:r>
          </a:p>
          <a:p>
            <a:r>
              <a:rPr lang="en-US" sz="2400" dirty="0"/>
              <a:t>Tertiary effluent pump station and pipeline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B0BD144-2AC8-0E3B-7771-50EBF788C7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10111" y="-11373"/>
            <a:ext cx="4249923" cy="68693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0397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05AD8CF-99C9-36A2-4C34-FB26A353D18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Background pattern&#10;&#10;Description automatically generated">
            <a:extLst>
              <a:ext uri="{FF2B5EF4-FFF2-40B4-BE49-F238E27FC236}">
                <a16:creationId xmlns:a16="http://schemas.microsoft.com/office/drawing/2014/main" id="{0D4DF012-1E3E-72EF-00F4-4514FDEC126A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C8FE47B8-2878-E4D2-4FCD-57EEFE45CB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8981" y="159391"/>
            <a:ext cx="11446186" cy="975346"/>
          </a:xfrm>
        </p:spPr>
        <p:txBody>
          <a:bodyPr>
            <a:noAutofit/>
          </a:bodyPr>
          <a:lstStyle/>
          <a:p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CEQA Process Summary</a:t>
            </a:r>
            <a:endParaRPr lang="en-US" sz="5400" b="1" dirty="0"/>
          </a:p>
        </p:txBody>
      </p:sp>
      <p:sp>
        <p:nvSpPr>
          <p:cNvPr id="6" name="Content Placeholder 12">
            <a:extLst>
              <a:ext uri="{FF2B5EF4-FFF2-40B4-BE49-F238E27FC236}">
                <a16:creationId xmlns:a16="http://schemas.microsoft.com/office/drawing/2014/main" id="{D83E5882-4ECC-D9E3-16A4-674253B7F938}"/>
              </a:ext>
            </a:extLst>
          </p:cNvPr>
          <p:cNvSpPr txBox="1">
            <a:spLocks/>
          </p:cNvSpPr>
          <p:nvPr/>
        </p:nvSpPr>
        <p:spPr>
          <a:xfrm>
            <a:off x="418981" y="1134737"/>
            <a:ext cx="9308913" cy="371214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/>
              <a:t>IS/MND prepared by Stantec</a:t>
            </a:r>
          </a:p>
          <a:p>
            <a:r>
              <a:rPr lang="en-US" sz="2400" dirty="0"/>
              <a:t>Released to the State Clearinghouse on Oct 21, 2025</a:t>
            </a:r>
          </a:p>
          <a:p>
            <a:r>
              <a:rPr lang="en-US" sz="2400" dirty="0"/>
              <a:t>30-day public review period ended Dec 9, 2025</a:t>
            </a:r>
          </a:p>
          <a:p>
            <a:r>
              <a:rPr lang="en-US" sz="2400" dirty="0"/>
              <a:t>Notice of Intent posted online and sent to LA County Recorder’s Office</a:t>
            </a:r>
          </a:p>
          <a:p>
            <a:r>
              <a:rPr lang="en-US" sz="2400" dirty="0"/>
              <a:t>Sent NOI to multiple agencies and contacts in the Antelope Valley </a:t>
            </a:r>
          </a:p>
          <a:p>
            <a:r>
              <a:rPr lang="en-US" sz="2400" dirty="0"/>
              <a:t>Legal notices published Oct 17 and Nov 14, 2025 in AV Press</a:t>
            </a:r>
          </a:p>
        </p:txBody>
      </p:sp>
    </p:spTree>
    <p:extLst>
      <p:ext uri="{BB962C8B-B14F-4D97-AF65-F5344CB8AC3E}">
        <p14:creationId xmlns:p14="http://schemas.microsoft.com/office/powerpoint/2010/main" val="72311491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D38C43D-44BC-A023-05B6-600A5CF6B0F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Background pattern&#10;&#10;Description automatically generated">
            <a:extLst>
              <a:ext uri="{FF2B5EF4-FFF2-40B4-BE49-F238E27FC236}">
                <a16:creationId xmlns:a16="http://schemas.microsoft.com/office/drawing/2014/main" id="{CDEB7C2E-D5E9-D216-3DDF-E7DF69F6EF03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742F36F1-8306-9523-52CD-BC522846FC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8981" y="159391"/>
            <a:ext cx="11446186" cy="975346"/>
          </a:xfrm>
        </p:spPr>
        <p:txBody>
          <a:bodyPr>
            <a:noAutofit/>
          </a:bodyPr>
          <a:lstStyle/>
          <a:p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Environmental Review Findings</a:t>
            </a:r>
            <a:endParaRPr lang="en-US" sz="5400" b="1" dirty="0"/>
          </a:p>
        </p:txBody>
      </p:sp>
      <p:sp>
        <p:nvSpPr>
          <p:cNvPr id="6" name="Content Placeholder 12">
            <a:extLst>
              <a:ext uri="{FF2B5EF4-FFF2-40B4-BE49-F238E27FC236}">
                <a16:creationId xmlns:a16="http://schemas.microsoft.com/office/drawing/2014/main" id="{76F7EC34-08CA-106F-48E1-2FB1E67527C4}"/>
              </a:ext>
            </a:extLst>
          </p:cNvPr>
          <p:cNvSpPr txBox="1">
            <a:spLocks/>
          </p:cNvSpPr>
          <p:nvPr/>
        </p:nvSpPr>
        <p:spPr>
          <a:xfrm>
            <a:off x="418981" y="1134737"/>
            <a:ext cx="9308913" cy="371214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dirty="0"/>
              <a:t>The Initial Study evaluated:</a:t>
            </a:r>
          </a:p>
          <a:p>
            <a:r>
              <a:rPr lang="en-US" sz="2400" dirty="0"/>
              <a:t>Aesthetics</a:t>
            </a:r>
          </a:p>
          <a:p>
            <a:r>
              <a:rPr lang="en-US" sz="2400" dirty="0"/>
              <a:t>Air Quality</a:t>
            </a:r>
          </a:p>
          <a:p>
            <a:r>
              <a:rPr lang="en-US" sz="2400" dirty="0"/>
              <a:t>Biological Resources</a:t>
            </a:r>
          </a:p>
          <a:p>
            <a:r>
              <a:rPr lang="en-US" sz="2400" dirty="0"/>
              <a:t>Cultural &amp; Tribal Resources</a:t>
            </a:r>
          </a:p>
          <a:p>
            <a:r>
              <a:rPr lang="en-US" sz="2400" dirty="0"/>
              <a:t>Hydrology &amp; Water Quality</a:t>
            </a:r>
          </a:p>
          <a:p>
            <a:r>
              <a:rPr lang="en-US" sz="2400" dirty="0"/>
              <a:t>Transportation</a:t>
            </a:r>
          </a:p>
          <a:p>
            <a:r>
              <a:rPr lang="en-US" sz="2400" dirty="0"/>
              <a:t>Noise</a:t>
            </a:r>
          </a:p>
          <a:p>
            <a:r>
              <a:rPr lang="en-US" sz="2400" dirty="0"/>
              <a:t>Geology, Hazards, and more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EE5DE0B-567F-84FD-4FA8-EF0316E75679}"/>
              </a:ext>
            </a:extLst>
          </p:cNvPr>
          <p:cNvSpPr txBox="1"/>
          <p:nvPr/>
        </p:nvSpPr>
        <p:spPr>
          <a:xfrm>
            <a:off x="5962880" y="1294128"/>
            <a:ext cx="611987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</a:pPr>
            <a:r>
              <a:rPr lang="en-US" sz="2400" dirty="0"/>
              <a:t>The IS/MND concludes that </a:t>
            </a:r>
            <a:r>
              <a:rPr lang="en-US" sz="2400" b="1" dirty="0"/>
              <a:t>all potential impacts can be reduced to less than significant with mitigation</a:t>
            </a:r>
            <a:r>
              <a:rPr lang="en-US" sz="24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62249245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DD2AF8B-B30F-558A-779B-7C42E51E45B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Background pattern&#10;&#10;Description automatically generated">
            <a:extLst>
              <a:ext uri="{FF2B5EF4-FFF2-40B4-BE49-F238E27FC236}">
                <a16:creationId xmlns:a16="http://schemas.microsoft.com/office/drawing/2014/main" id="{B9E226B2-36EF-8E93-5EB6-6744D36204C0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7D951037-F453-D51C-B2DF-B2F45F9D6B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8981" y="159391"/>
            <a:ext cx="11446186" cy="975346"/>
          </a:xfrm>
        </p:spPr>
        <p:txBody>
          <a:bodyPr>
            <a:noAutofit/>
          </a:bodyPr>
          <a:lstStyle/>
          <a:p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Key Mitigation Areas</a:t>
            </a:r>
            <a:endParaRPr lang="en-US" sz="5400" b="1" dirty="0"/>
          </a:p>
        </p:txBody>
      </p:sp>
      <p:sp>
        <p:nvSpPr>
          <p:cNvPr id="6" name="Content Placeholder 12">
            <a:extLst>
              <a:ext uri="{FF2B5EF4-FFF2-40B4-BE49-F238E27FC236}">
                <a16:creationId xmlns:a16="http://schemas.microsoft.com/office/drawing/2014/main" id="{BE4B2195-7C22-4505-C3FA-7E757889E9EB}"/>
              </a:ext>
            </a:extLst>
          </p:cNvPr>
          <p:cNvSpPr txBox="1">
            <a:spLocks/>
          </p:cNvSpPr>
          <p:nvPr/>
        </p:nvSpPr>
        <p:spPr>
          <a:xfrm>
            <a:off x="418981" y="1134737"/>
            <a:ext cx="11269915" cy="371214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dirty="0"/>
              <a:t>Mitigation is required for:</a:t>
            </a:r>
          </a:p>
          <a:p>
            <a:r>
              <a:rPr lang="en-US" sz="2400" dirty="0"/>
              <a:t>Biological resources: western Joshua trees, nesting birds, special status species</a:t>
            </a:r>
          </a:p>
          <a:p>
            <a:r>
              <a:rPr lang="en-US" sz="2400" dirty="0"/>
              <a:t>Aesthetics: landscape plan, lighting controls</a:t>
            </a:r>
          </a:p>
          <a:p>
            <a:r>
              <a:rPr lang="en-US" sz="2400" dirty="0"/>
              <a:t>Cultural/tribal resources: worker training, discovery procedures</a:t>
            </a:r>
          </a:p>
          <a:p>
            <a:r>
              <a:rPr lang="en-US" sz="2400" dirty="0"/>
              <a:t>Transportation: Caltrans encroachment conditions, Traffic Management Plan</a:t>
            </a:r>
          </a:p>
          <a:p>
            <a:r>
              <a:rPr lang="en-US" sz="2400" dirty="0"/>
              <a:t>Noise: construction limits</a:t>
            </a:r>
          </a:p>
          <a:p>
            <a:r>
              <a:rPr lang="en-US" sz="2400" dirty="0"/>
              <a:t>Paleontology: monitoring in sensitive soil layers</a:t>
            </a:r>
          </a:p>
        </p:txBody>
      </p:sp>
    </p:spTree>
    <p:extLst>
      <p:ext uri="{BB962C8B-B14F-4D97-AF65-F5344CB8AC3E}">
        <p14:creationId xmlns:p14="http://schemas.microsoft.com/office/powerpoint/2010/main" val="237452101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117F06C-1C27-A7B6-E6DE-F71B5F40CC8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Background pattern&#10;&#10;Description automatically generated">
            <a:extLst>
              <a:ext uri="{FF2B5EF4-FFF2-40B4-BE49-F238E27FC236}">
                <a16:creationId xmlns:a16="http://schemas.microsoft.com/office/drawing/2014/main" id="{0F7BBDDF-E903-C4CF-EE3B-436C28EACCC3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F92E1B7E-A3AC-9442-37EF-4E2E9C3778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2907" y="437744"/>
            <a:ext cx="11446186" cy="975346"/>
          </a:xfrm>
        </p:spPr>
        <p:txBody>
          <a:bodyPr>
            <a:noAutofit/>
          </a:bodyPr>
          <a:lstStyle/>
          <a:p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Mitigation Monitoring and Reporting Program (MMRP)</a:t>
            </a:r>
            <a:endParaRPr lang="en-US" sz="5400" b="1" dirty="0"/>
          </a:p>
        </p:txBody>
      </p:sp>
      <p:sp>
        <p:nvSpPr>
          <p:cNvPr id="6" name="Content Placeholder 12">
            <a:extLst>
              <a:ext uri="{FF2B5EF4-FFF2-40B4-BE49-F238E27FC236}">
                <a16:creationId xmlns:a16="http://schemas.microsoft.com/office/drawing/2014/main" id="{DC0B6E85-6128-1806-6680-EF249B4F8D66}"/>
              </a:ext>
            </a:extLst>
          </p:cNvPr>
          <p:cNvSpPr txBox="1">
            <a:spLocks/>
          </p:cNvSpPr>
          <p:nvPr/>
        </p:nvSpPr>
        <p:spPr>
          <a:xfrm>
            <a:off x="418981" y="1850834"/>
            <a:ext cx="11269915" cy="371214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dirty="0"/>
              <a:t>The MMRP ensures:</a:t>
            </a:r>
          </a:p>
          <a:p>
            <a:r>
              <a:rPr lang="en-US" sz="2400" dirty="0"/>
              <a:t>All mitigation measures are implemented</a:t>
            </a:r>
          </a:p>
          <a:p>
            <a:r>
              <a:rPr lang="en-US" sz="2400" dirty="0"/>
              <a:t>Monitoring responsibilities are clearly assigned</a:t>
            </a:r>
          </a:p>
          <a:p>
            <a:r>
              <a:rPr lang="en-US" sz="2400" dirty="0"/>
              <a:t>Documentation is maintained for agency compliance</a:t>
            </a:r>
          </a:p>
          <a:p>
            <a:r>
              <a:rPr lang="en-US" sz="2400" dirty="0"/>
              <a:t>Tribal coordination and biological notification requirements are met</a:t>
            </a:r>
          </a:p>
          <a:p>
            <a:r>
              <a:rPr lang="en-US" sz="2400" dirty="0"/>
              <a:t>Noncompliance procedures are in place</a:t>
            </a:r>
          </a:p>
        </p:txBody>
      </p:sp>
    </p:spTree>
    <p:extLst>
      <p:ext uri="{BB962C8B-B14F-4D97-AF65-F5344CB8AC3E}">
        <p14:creationId xmlns:p14="http://schemas.microsoft.com/office/powerpoint/2010/main" val="73468143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861</TotalTime>
  <Words>676</Words>
  <Application>Microsoft Office PowerPoint</Application>
  <PresentationFormat>Widescreen</PresentationFormat>
  <Paragraphs>106</Paragraphs>
  <Slides>17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3" baseType="lpstr">
      <vt:lpstr>Aptos</vt:lpstr>
      <vt:lpstr>Arial</vt:lpstr>
      <vt:lpstr>Calibri</vt:lpstr>
      <vt:lpstr>Calibri Light</vt:lpstr>
      <vt:lpstr>Wingdings</vt:lpstr>
      <vt:lpstr>Office Theme</vt:lpstr>
      <vt:lpstr>PowerPoint Presentation</vt:lpstr>
      <vt:lpstr>Purpose of Today’s Hearing</vt:lpstr>
      <vt:lpstr>Project Overview</vt:lpstr>
      <vt:lpstr>Why?</vt:lpstr>
      <vt:lpstr>Project Components</vt:lpstr>
      <vt:lpstr>CEQA Process Summary</vt:lpstr>
      <vt:lpstr>Environmental Review Findings</vt:lpstr>
      <vt:lpstr>Key Mitigation Areas</vt:lpstr>
      <vt:lpstr>Mitigation Monitoring and Reporting Program (MMRP)</vt:lpstr>
      <vt:lpstr>Summary of Comments Received</vt:lpstr>
      <vt:lpstr>Staff Responses</vt:lpstr>
      <vt:lpstr>Public Involvement</vt:lpstr>
      <vt:lpstr>Public Hearing Procedure</vt:lpstr>
      <vt:lpstr>Questions?</vt:lpstr>
      <vt:lpstr>PowerPoint Presentation</vt:lpstr>
      <vt:lpstr>Resolution 25-11</vt:lpstr>
      <vt:lpstr>Staff Recommendation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Jeff Davies</dc:creator>
  <cp:lastModifiedBy>Danielle Henry</cp:lastModifiedBy>
  <cp:revision>35</cp:revision>
  <cp:lastPrinted>2023-04-20T16:00:29Z</cp:lastPrinted>
  <dcterms:created xsi:type="dcterms:W3CDTF">2023-02-01T20:38:25Z</dcterms:created>
  <dcterms:modified xsi:type="dcterms:W3CDTF">2025-12-17T00:40:22Z</dcterms:modified>
</cp:coreProperties>
</file>