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3"/>
  </p:notesMasterIdLst>
  <p:sldIdLst>
    <p:sldId id="314" r:id="rId2"/>
    <p:sldId id="315" r:id="rId3"/>
    <p:sldId id="320" r:id="rId4"/>
    <p:sldId id="316" r:id="rId5"/>
    <p:sldId id="317" r:id="rId6"/>
    <p:sldId id="321" r:id="rId7"/>
    <p:sldId id="322" r:id="rId8"/>
    <p:sldId id="326" r:id="rId9"/>
    <p:sldId id="327" r:id="rId10"/>
    <p:sldId id="324" r:id="rId11"/>
    <p:sldId id="258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6C"/>
    <a:srgbClr val="0000FF"/>
    <a:srgbClr val="013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6"/>
    <p:restoredTop sz="94023"/>
  </p:normalViewPr>
  <p:slideViewPr>
    <p:cSldViewPr snapToGrid="0" snapToObjects="1">
      <p:cViewPr varScale="1">
        <p:scale>
          <a:sx n="104" d="100"/>
          <a:sy n="104" d="100"/>
        </p:scale>
        <p:origin x="69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2FF238CB-80C8-3444-BFDC-CA37B7953E6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B04DF0F9-5850-A34D-8435-03EA55D5D2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3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322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38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DF0F9-5850-A34D-8435-03EA55D5D2C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7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45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1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507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584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63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3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10BF1-BBC6-D1BA-05B1-95A45AA8D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01592-CFF5-5038-C92E-EFB2203C47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480D40-1866-9CC0-FA31-7A14A28030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839BE-2EEF-1A14-7C38-83E328FC17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72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8B1FA-C3EC-DB2A-BC28-CB58B17D1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5A411-2032-AB19-22F0-2998CE313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30C7BE-4093-50B5-E77B-A0FDB0C43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165A2-EE6A-D93F-93EE-B40E0783D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DF0F9-5850-A34D-8435-03EA55D5D2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81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D1DCE-9DCC-4E51-8BEA-DBFF7AE8E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C0F48-6E4F-456A-9BEE-09176F242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98CFC-1F01-4053-9B59-1734F1E9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397E5-C0A9-4A80-9917-1F04C700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572C6-98F7-4730-86DB-2F334D58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4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7FECC-11BA-4A21-BE5A-D719E8DC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2483E-63CE-4EF0-8B86-21EF9154C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99D3E-AA70-41C6-AA83-B4770D579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8D23F-9E4E-43AC-925C-A857461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50119-BAFB-4B1C-A0EE-4EDE3992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93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7E5974-E857-4650-BD04-FE8E87A97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AC053-293F-444B-B554-45E7C2F37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23E8-0475-4292-A624-00C96D1A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D7036-3A39-4528-B757-0211A181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8F8BB-D97D-4B63-8CA2-BE193768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9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62AE8-85B6-4CEC-957E-C4444422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3EC5A-776B-4067-BE99-2A3BE058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02B89-3264-4853-A838-B755EB56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D8A13-1A88-4946-8C3C-779BCF41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2F6F-1D73-419F-8269-96710BF1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3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FB6A-B890-4FCD-90DF-3B6CDF88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D26E4-4B89-462E-AD4F-F966B511D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9DB4F-ED7E-44D5-ACB9-76B27AB7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E7F7C-B320-4A27-B3E2-3556660A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4870B-CC0B-4864-A0B8-C486918A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4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1C0B-E759-42CE-A662-751BA8C8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6D40-BB71-4DB3-9229-EDC365715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1E25A-B71A-44A1-8097-17189209A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C4090-BCC1-4E44-A8B2-3B648066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99A5E-E10C-48D8-89FA-5C7D742D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67706-596C-46EF-935C-9F9D88BC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8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9337-71C1-400A-B7F0-A3B3D54D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82612-85D5-4008-A339-8039B8133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F0EC5-9A70-488A-AE10-53E840BFF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9BEBB5-C8C6-4B0B-8D6D-DAE817EA9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0FF8-087C-4DE9-8973-0E78DBA7C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0DD91-7D1A-4DAC-B628-4534188E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BC9E7A-54AB-4330-A1A0-FF656C6AC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3ED779-DE42-4D3B-8C47-FE3272DAB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5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B99C1-CF57-4A58-AA0C-92D61E2C1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9A8AB2-3815-4E49-BC1F-9061C9D60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064D2-C21B-4B45-8EDC-972BAC32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C6E33-72B5-470F-A7E7-FCF662BDB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84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179F55-337C-4782-9017-7DC3A8DD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7134B-92D5-4FD0-94DB-5521888E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71E2C-2464-4792-8617-1AB7E930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5BE3-C53E-479D-B6B6-83566466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4DF9F-9CA0-4F5D-A95B-E087A4C7E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26813-CF60-44EE-8D01-7CEA4391F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07CF6-CD40-44B7-B64E-2CC43895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A94A3-512C-4D27-A988-E3298084F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F958F-BB3C-4958-A732-36E1ABFD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606C-F957-4602-B71F-58558DFE3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C2B36-F72D-4AF1-A755-F24160BBB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23DF7-3077-4711-AE43-4F4E1B3C2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5D3FC-B0C1-4532-B850-CB91108E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76EAA-4D53-472A-B006-4EBF101C0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B8B31-CAAA-41EE-BA0F-A6C6054E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7DD6D-F311-41F9-8AAE-7AD2950F2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BF7CD-8FEF-4974-B9FB-A1E7EC3F7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243E1-18D0-49D5-808A-4B2E5BF71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41205-6027-8743-B46E-8A453DDF3ABF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48881-A523-4356-B7DC-89994FB47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31A5D-6DDE-4701-9D4D-5E3AD0ED4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B8EFB-8FAD-C642-A302-183FEDE6A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0E1A6A8-8D5B-4A06-AD05-F1C73ED57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2505" y="1589104"/>
            <a:ext cx="7910004" cy="2645546"/>
          </a:xfrm>
        </p:spPr>
        <p:txBody>
          <a:bodyPr anchor="ctr">
            <a:normAutofit/>
          </a:bodyPr>
          <a:lstStyle/>
          <a:p>
            <a:r>
              <a:rPr lang="en-US" sz="5400" dirty="0">
                <a:solidFill>
                  <a:srgbClr val="01377F"/>
                </a:solidFill>
                <a:latin typeface="Century Gothic" panose="020B0502020202020204" pitchFamily="34" charset="0"/>
              </a:rPr>
              <a:t>Public Health Goal Report</a:t>
            </a:r>
            <a:br>
              <a:rPr lang="en-US" sz="4400" i="1" dirty="0">
                <a:solidFill>
                  <a:srgbClr val="01377F"/>
                </a:solidFill>
                <a:latin typeface="Century Gothic" panose="020B0502020202020204" pitchFamily="34" charset="0"/>
              </a:rPr>
            </a:br>
            <a:br>
              <a:rPr lang="en-US" sz="1800" i="1" dirty="0">
                <a:solidFill>
                  <a:srgbClr val="01377F"/>
                </a:solidFill>
                <a:latin typeface="Century Gothic" panose="020B0502020202020204" pitchFamily="34" charset="0"/>
              </a:rPr>
            </a:br>
            <a:endParaRPr lang="en-US" sz="2800" dirty="0">
              <a:solidFill>
                <a:srgbClr val="01377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DD00E521-6BF7-4A16-B20C-DEB37B23B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6948" y="5023332"/>
            <a:ext cx="5360504" cy="1111137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1377F"/>
                </a:solidFill>
              </a:rPr>
              <a:t>Amanda Thompson</a:t>
            </a:r>
          </a:p>
          <a:p>
            <a:r>
              <a:rPr lang="en-US" dirty="0">
                <a:solidFill>
                  <a:srgbClr val="01377F"/>
                </a:solidFill>
              </a:rPr>
              <a:t>Water Quality and Regulatory Affairs Supervisor</a:t>
            </a:r>
          </a:p>
          <a:p>
            <a:r>
              <a:rPr lang="en-US" dirty="0">
                <a:solidFill>
                  <a:srgbClr val="01377F"/>
                </a:solidFill>
              </a:rPr>
              <a:t>July 2025</a:t>
            </a:r>
          </a:p>
        </p:txBody>
      </p:sp>
      <p:pic>
        <p:nvPicPr>
          <p:cNvPr id="16" name="Picture 15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469684DF-303C-414B-B760-0A981B596B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52"/>
          <a:stretch/>
        </p:blipFill>
        <p:spPr>
          <a:xfrm>
            <a:off x="0" y="0"/>
            <a:ext cx="4035287" cy="6858000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9E4045B-A70F-4BC5-B183-71FF4B8DF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882" y="412081"/>
            <a:ext cx="3475382" cy="9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14DA5-4102-44A1-A5EE-87F465AC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78" y="4900693"/>
            <a:ext cx="27432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1377F"/>
                </a:solidFill>
                <a:latin typeface="Century Gothic" panose="020B0502020202020204" pitchFamily="34" charset="0"/>
                <a:ea typeface="Gotham Book" charset="0"/>
                <a:cs typeface="Gotham Book" charset="0"/>
              </a:rPr>
              <a:t>Total Compliance</a:t>
            </a:r>
            <a:endParaRPr lang="en-US" dirty="0">
              <a:solidFill>
                <a:srgbClr val="01377F"/>
              </a:solidFill>
              <a:latin typeface="Century Gothic" panose="020B0502020202020204" pitchFamily="34" charset="0"/>
              <a:ea typeface="Gotham Book" charset="0"/>
              <a:cs typeface="Gotham Book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308451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5BC93-2274-470D-AF35-4A0A33400E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1" t="6544" r="16542" b="16267"/>
          <a:stretch>
            <a:fillRect/>
          </a:stretch>
        </p:blipFill>
        <p:spPr>
          <a:xfrm>
            <a:off x="838201" y="1975944"/>
            <a:ext cx="2834640" cy="290611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23D981-64DE-49A9-A8E6-9D786711C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72841" y="1957307"/>
            <a:ext cx="7680960" cy="362053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spcAft>
                <a:spcPts val="2400"/>
              </a:spcAft>
              <a:buSzPct val="75000"/>
              <a:buNone/>
            </a:pPr>
            <a:r>
              <a:rPr lang="en-US" sz="3000" dirty="0"/>
              <a:t>Palmdale Water District has been 100% in compliance with all primary drinking water standards during 2022 – 2024.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SzPct val="75000"/>
              <a:buNone/>
            </a:pPr>
            <a:r>
              <a:rPr lang="en-US" sz="3000" dirty="0"/>
              <a:t>Palmdale Water District continues to produce high-quality drinking water which is in compliance for the first half of 2025.</a:t>
            </a:r>
          </a:p>
        </p:txBody>
      </p:sp>
    </p:spTree>
    <p:extLst>
      <p:ext uri="{BB962C8B-B14F-4D97-AF65-F5344CB8AC3E}">
        <p14:creationId xmlns:p14="http://schemas.microsoft.com/office/powerpoint/2010/main" val="234935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785729" y="248479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ld" charset="0"/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9B860-D0A6-A440-8F4E-3ED4679F2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57" y="3619154"/>
            <a:ext cx="4717774" cy="47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14DA5-4102-44A1-A5EE-87F465AC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78" y="4900693"/>
            <a:ext cx="27432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1377F"/>
                </a:solidFill>
                <a:latin typeface="Century Gothic" panose="020B0502020202020204" pitchFamily="34" charset="0"/>
                <a:ea typeface="Gotham Book" charset="0"/>
                <a:cs typeface="Gotham Book" charset="0"/>
              </a:rPr>
              <a:t>Background</a:t>
            </a:r>
            <a:endParaRPr lang="en-US" dirty="0">
              <a:solidFill>
                <a:srgbClr val="01377F"/>
              </a:solidFill>
              <a:latin typeface="Century Gothic" panose="020B0502020202020204" pitchFamily="34" charset="0"/>
              <a:ea typeface="Gotham Book" charset="0"/>
              <a:cs typeface="Gotham Book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308451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23D981-64DE-49A9-A8E6-9D786711C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10515600" cy="3887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b="1" dirty="0"/>
              <a:t>The California Safe Drinking Water Act of 1996</a:t>
            </a:r>
          </a:p>
          <a:p>
            <a:pPr lvl="1">
              <a:buSzPct val="75000"/>
            </a:pPr>
            <a:r>
              <a:rPr lang="en-US" sz="2600" dirty="0"/>
              <a:t>Required the establishment of Public Health Goals (PHGs) for drinking water contaminants</a:t>
            </a:r>
          </a:p>
          <a:p>
            <a:pPr lvl="1">
              <a:buSzPct val="75000"/>
            </a:pPr>
            <a:r>
              <a:rPr lang="en-US" sz="2600" dirty="0"/>
              <a:t>PHGs are established by the Office of Environmental Health Hazard Assessment (OEHHA)</a:t>
            </a:r>
          </a:p>
          <a:p>
            <a:pPr marL="0" indent="0">
              <a:buNone/>
            </a:pPr>
            <a:r>
              <a:rPr lang="en-US" sz="3000" b="1" dirty="0"/>
              <a:t>Health and Safety Code Section 116470</a:t>
            </a:r>
          </a:p>
          <a:p>
            <a:pPr lvl="1">
              <a:buSzPct val="75000"/>
            </a:pPr>
            <a:r>
              <a:rPr lang="en-US" sz="2600" dirty="0"/>
              <a:t>Requires a PHG report every three (3) years</a:t>
            </a:r>
          </a:p>
          <a:p>
            <a:pPr lvl="1">
              <a:buSzPct val="75000"/>
            </a:pPr>
            <a:r>
              <a:rPr lang="en-US" sz="2600" dirty="0"/>
              <a:t>In addition to the annual Water Quality Report (aka Consumer Confidence Report)</a:t>
            </a:r>
          </a:p>
        </p:txBody>
      </p:sp>
    </p:spTree>
    <p:extLst>
      <p:ext uri="{BB962C8B-B14F-4D97-AF65-F5344CB8AC3E}">
        <p14:creationId xmlns:p14="http://schemas.microsoft.com/office/powerpoint/2010/main" val="14612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14DA5-4102-44A1-A5EE-87F465AC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78" y="4900693"/>
            <a:ext cx="27432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1377F"/>
                </a:solidFill>
                <a:latin typeface="Century Gothic" panose="020B0502020202020204" pitchFamily="34" charset="0"/>
                <a:ea typeface="Gotham Book" charset="0"/>
                <a:cs typeface="Gotham Book" charset="0"/>
              </a:rPr>
              <a:t>Public Notice</a:t>
            </a:r>
            <a:endParaRPr lang="en-US" dirty="0">
              <a:solidFill>
                <a:srgbClr val="01377F"/>
              </a:solidFill>
              <a:latin typeface="Century Gothic" panose="020B0502020202020204" pitchFamily="34" charset="0"/>
              <a:ea typeface="Gotham Book" charset="0"/>
              <a:cs typeface="Gotham Book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308451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23D981-64DE-49A9-A8E6-9D786711C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10515600" cy="3887151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000" dirty="0"/>
              <a:t>State law requires a Public Hearing so that interested individuals can provide the District with comments on the Public Health Goal report.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8165E-2636-4B83-B5C8-A1EC51A2C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02" y="3371205"/>
            <a:ext cx="2647950" cy="1724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F64937-D3DE-46FA-81F0-6DE21499C345}"/>
              </a:ext>
            </a:extLst>
          </p:cNvPr>
          <p:cNvSpPr txBox="1"/>
          <p:nvPr/>
        </p:nvSpPr>
        <p:spPr>
          <a:xfrm>
            <a:off x="3747153" y="3232944"/>
            <a:ext cx="7606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Palmdale Water District Notice of Public Hearing published twice in the Antelope Valley Press:</a:t>
            </a:r>
          </a:p>
          <a:p>
            <a:pPr marL="91440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21, 2025</a:t>
            </a:r>
          </a:p>
          <a:p>
            <a:pPr marL="91440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28, 2025</a:t>
            </a:r>
          </a:p>
        </p:txBody>
      </p:sp>
    </p:spTree>
    <p:extLst>
      <p:ext uri="{BB962C8B-B14F-4D97-AF65-F5344CB8AC3E}">
        <p14:creationId xmlns:p14="http://schemas.microsoft.com/office/powerpoint/2010/main" val="1131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14DA5-4102-44A1-A5EE-87F465AC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78" y="4900693"/>
            <a:ext cx="27432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1377F"/>
                </a:solidFill>
                <a:latin typeface="Century Gothic" panose="020B0502020202020204" pitchFamily="34" charset="0"/>
                <a:ea typeface="Gotham Book" charset="0"/>
                <a:cs typeface="Gotham Book" charset="0"/>
              </a:rPr>
              <a:t>What are Public Health Goals?</a:t>
            </a:r>
            <a:endParaRPr lang="en-US" dirty="0">
              <a:solidFill>
                <a:srgbClr val="01377F"/>
              </a:solidFill>
              <a:latin typeface="Century Gothic" panose="020B0502020202020204" pitchFamily="34" charset="0"/>
              <a:ea typeface="Gotham Book" charset="0"/>
              <a:cs typeface="Gotham Book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308451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23D981-64DE-49A9-A8E6-9D786711C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10515600" cy="38871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“…estimates the level of the chemical in drinking water that would pose no significant health risk to individuals, including sensitive populations, </a:t>
            </a:r>
            <a:r>
              <a:rPr lang="en-US" b="1" i="1" u="sng" dirty="0"/>
              <a:t>consuming the water on a daily basis over a lifetime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25108-F1AB-4DC6-BA0E-9F0D5F51F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726" y="3721144"/>
            <a:ext cx="2746248" cy="1839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B1628-0998-4496-BC9C-3720E0F47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375" y="3875717"/>
            <a:ext cx="4667250" cy="16468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811715-F59F-4F0E-9A8D-EAC94942B0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66" b="99716" l="6400" r="58560">
                        <a14:foregroundMark x1="34240" y1="5966" x2="26400" y2="11080"/>
                        <a14:foregroundMark x1="10720" y1="85511" x2="19040" y2="80114"/>
                        <a14:foregroundMark x1="10400" y1="84943" x2="9120" y2="71591"/>
                        <a14:foregroundMark x1="9440" y1="67614" x2="11200" y2="55114"/>
                        <a14:foregroundMark x1="15040" y1="52557" x2="10720" y2="70739"/>
                        <a14:foregroundMark x1="13600" y1="52273" x2="19520" y2="48580"/>
                        <a14:foregroundMark x1="19520" y1="52273" x2="16320" y2="66477"/>
                        <a14:foregroundMark x1="18720" y1="46875" x2="11200" y2="55682"/>
                        <a14:foregroundMark x1="11200" y1="54545" x2="19680" y2="49716"/>
                        <a14:foregroundMark x1="14240" y1="50852" x2="14240" y2="50852"/>
                        <a14:foregroundMark x1="17600" y1="46875" x2="17600" y2="46875"/>
                        <a14:foregroundMark x1="20160" y1="46023" x2="14240" y2="48580"/>
                        <a14:foregroundMark x1="14720" y1="50568" x2="10720" y2="53125"/>
                        <a14:foregroundMark x1="14560" y1="49432" x2="11200" y2="53125"/>
                        <a14:foregroundMark x1="11680" y1="52557" x2="13120" y2="49148"/>
                        <a14:foregroundMark x1="14240" y1="48580" x2="10400" y2="53125"/>
                        <a14:foregroundMark x1="20160" y1="62500" x2="22720" y2="81250"/>
                        <a14:foregroundMark x1="13280" y1="90057" x2="16000" y2="99716"/>
                        <a14:foregroundMark x1="19680" y1="86364" x2="22880" y2="99716"/>
                        <a14:foregroundMark x1="40960" y1="61648" x2="46080" y2="62500"/>
                        <a14:foregroundMark x1="38720" y1="58523" x2="45760" y2="57670"/>
                        <a14:foregroundMark x1="47200" y1="60227" x2="48800" y2="69886"/>
                        <a14:foregroundMark x1="29760" y1="38920" x2="32640" y2="39489"/>
                        <a14:foregroundMark x1="32640" y1="43182" x2="28160" y2="39773"/>
                        <a14:foregroundMark x1="40800" y1="34659" x2="38880" y2="41477"/>
                        <a14:foregroundMark x1="36960" y1="32670" x2="36000" y2="30682"/>
                        <a14:foregroundMark x1="30560" y1="28977" x2="32800" y2="27557"/>
                        <a14:foregroundMark x1="22560" y1="31534" x2="23200" y2="15057"/>
                        <a14:foregroundMark x1="23680" y1="11932" x2="20640" y2="31250"/>
                        <a14:foregroundMark x1="19200" y1="30966" x2="22240" y2="14773"/>
                        <a14:foregroundMark x1="36800" y1="53125" x2="43840" y2="59659"/>
                        <a14:backgroundMark x1="50400" y1="79830" x2="48640" y2="93466"/>
                      </a14:backgroundRemoval>
                    </a14:imgEffect>
                  </a14:imgLayer>
                </a14:imgProps>
              </a:ext>
            </a:extLst>
          </a:blip>
          <a:srcRect r="34858"/>
          <a:stretch/>
        </p:blipFill>
        <p:spPr>
          <a:xfrm>
            <a:off x="1962001" y="3543411"/>
            <a:ext cx="2326791" cy="20116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E329C0E-2E6F-4271-4D5C-F10AAD64F535}"/>
              </a:ext>
            </a:extLst>
          </p:cNvPr>
          <p:cNvSpPr txBox="1">
            <a:spLocks/>
          </p:cNvSpPr>
          <p:nvPr/>
        </p:nvSpPr>
        <p:spPr>
          <a:xfrm>
            <a:off x="838200" y="2834641"/>
            <a:ext cx="10515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PHGs represent health-protective goals based solely on public health considerations and are developed based on the best available data in the scientific literature.”</a:t>
            </a:r>
          </a:p>
        </p:txBody>
      </p:sp>
    </p:spTree>
    <p:extLst>
      <p:ext uri="{BB962C8B-B14F-4D97-AF65-F5344CB8AC3E}">
        <p14:creationId xmlns:p14="http://schemas.microsoft.com/office/powerpoint/2010/main" val="39591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14DA5-4102-44A1-A5EE-87F465AC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78" y="4900693"/>
            <a:ext cx="27432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1377F"/>
                </a:solidFill>
                <a:latin typeface="Century Gothic" panose="020B0502020202020204" pitchFamily="34" charset="0"/>
                <a:ea typeface="Gotham Book" charset="0"/>
                <a:cs typeface="Gotham Book" charset="0"/>
              </a:rPr>
              <a:t>What Public Health Goals Are Not</a:t>
            </a:r>
            <a:endParaRPr lang="en-US" dirty="0">
              <a:solidFill>
                <a:srgbClr val="01377F"/>
              </a:solidFill>
              <a:latin typeface="Century Gothic" panose="020B0502020202020204" pitchFamily="34" charset="0"/>
              <a:ea typeface="Gotham Book" charset="0"/>
              <a:cs typeface="Gotham Book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308451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23D981-64DE-49A9-A8E6-9D786711C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10515600" cy="388715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en-US" sz="3000" b="1" dirty="0"/>
          </a:p>
          <a:p>
            <a:pPr algn="just">
              <a:buSzPct val="75000"/>
            </a:pPr>
            <a:r>
              <a:rPr lang="en-US" sz="3100" b="1" u="sng" dirty="0"/>
              <a:t>NOT</a:t>
            </a:r>
            <a:r>
              <a:rPr lang="en-US" sz="3100" dirty="0"/>
              <a:t> regulatory Maximum Contaminant Levels (MCLs)</a:t>
            </a:r>
          </a:p>
          <a:p>
            <a:pPr lvl="1" algn="just">
              <a:buSzPct val="75000"/>
            </a:pPr>
            <a:r>
              <a:rPr lang="en-US" sz="2700" dirty="0"/>
              <a:t>However, they are the scientific basis for establishing the maximum contaminant levels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en-US" sz="3100" b="1" u="sng" dirty="0"/>
              <a:t>NOT</a:t>
            </a:r>
            <a:r>
              <a:rPr lang="en-US" sz="3100" dirty="0"/>
              <a:t> enforceable under the Safe Drinking Water Act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en-US" sz="3100" b="1" u="sng" dirty="0"/>
              <a:t>NOT</a:t>
            </a:r>
            <a:r>
              <a:rPr lang="en-US" sz="3100" dirty="0"/>
              <a:t> contaminant levels requiring any further action</a:t>
            </a:r>
          </a:p>
        </p:txBody>
      </p:sp>
    </p:spTree>
    <p:extLst>
      <p:ext uri="{BB962C8B-B14F-4D97-AF65-F5344CB8AC3E}">
        <p14:creationId xmlns:p14="http://schemas.microsoft.com/office/powerpoint/2010/main" val="1244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14DA5-4102-44A1-A5EE-87F465AC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78" y="4900693"/>
            <a:ext cx="27432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1377F"/>
                </a:solidFill>
                <a:latin typeface="Century Gothic" panose="020B0502020202020204" pitchFamily="34" charset="0"/>
                <a:ea typeface="Gotham Book" charset="0"/>
                <a:cs typeface="Gotham Book" charset="0"/>
              </a:rPr>
              <a:t>Water Quality Data Considered</a:t>
            </a:r>
            <a:endParaRPr lang="en-US" dirty="0">
              <a:solidFill>
                <a:srgbClr val="01377F"/>
              </a:solidFill>
              <a:latin typeface="Century Gothic" panose="020B0502020202020204" pitchFamily="34" charset="0"/>
              <a:ea typeface="Gotham Book" charset="0"/>
              <a:cs typeface="Gotham Book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308451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E5AB3-0BBD-4835-B12A-05132D7B8E07}"/>
              </a:ext>
            </a:extLst>
          </p:cNvPr>
          <p:cNvSpPr txBox="1"/>
          <p:nvPr/>
        </p:nvSpPr>
        <p:spPr>
          <a:xfrm>
            <a:off x="2772972" y="3752851"/>
            <a:ext cx="8580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includes constituents with an established public health goal and are detected at or above its detection level for purposes of reporting (DLR)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21343-73E7-4526-A87C-A5F3193E96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6462" l="6117" r="93142">
                        <a14:foregroundMark x1="39388" y1="14231" x2="43837" y2="11077"/>
                        <a14:foregroundMark x1="40871" y1="7385" x2="51158" y2="5231"/>
                        <a14:foregroundMark x1="91474" y1="34615" x2="93142" y2="36231"/>
                        <a14:foregroundMark x1="6117" y1="71308" x2="18258" y2="70077"/>
                        <a14:foregroundMark x1="19555" y1="91462" x2="26135" y2="93615"/>
                        <a14:foregroundMark x1="25487" y1="96462" x2="25487" y2="96462"/>
                      </a14:backgroundRemoval>
                    </a14:imgEffect>
                    <a14:imgEffect>
                      <a14:artisticFilmGrain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351" y="3429000"/>
            <a:ext cx="1541621" cy="185737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8" name="Picture 17" descr="A picture containing text, appliance, businesscard&#10;&#10;Description automatically generated">
            <a:extLst>
              <a:ext uri="{FF2B5EF4-FFF2-40B4-BE49-F238E27FC236}">
                <a16:creationId xmlns:a16="http://schemas.microsoft.com/office/drawing/2014/main" id="{445613DE-2DEC-F745-226E-6064DF842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1941" y="1600518"/>
            <a:ext cx="2597468" cy="20488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23D981-64DE-49A9-A8E6-9D786711C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7689351" cy="3887151"/>
          </a:xfrm>
        </p:spPr>
        <p:txBody>
          <a:bodyPr>
            <a:normAutofit/>
          </a:bodyPr>
          <a:lstStyle/>
          <a:p>
            <a:pPr marL="0" indent="0">
              <a:buSzPct val="75000"/>
              <a:buNone/>
            </a:pPr>
            <a:endParaRPr lang="en-US" sz="1500" dirty="0"/>
          </a:p>
          <a:p>
            <a:pPr algn="just"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en-US" sz="3000" dirty="0"/>
              <a:t>PHG Report is based on all regulatory water quality data collected during the previous three-year period (e.g. 2022, 2023 &amp; 2024)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4E48B1-4B39-300C-4163-64030F1660A1}"/>
              </a:ext>
            </a:extLst>
          </p:cNvPr>
          <p:cNvSpPr txBox="1"/>
          <p:nvPr/>
        </p:nvSpPr>
        <p:spPr>
          <a:xfrm>
            <a:off x="8641941" y="2095361"/>
            <a:ext cx="247848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21405670" lon="2199373" rev="21340564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2022, 2023 &amp; 2024</a:t>
            </a:r>
          </a:p>
        </p:txBody>
      </p:sp>
    </p:spTree>
    <p:extLst>
      <p:ext uri="{BB962C8B-B14F-4D97-AF65-F5344CB8AC3E}">
        <p14:creationId xmlns:p14="http://schemas.microsoft.com/office/powerpoint/2010/main" val="18495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14DA5-4102-44A1-A5EE-87F465AC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78" y="4900693"/>
            <a:ext cx="27432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1377F"/>
                </a:solidFill>
                <a:latin typeface="Century Gothic" panose="020B0502020202020204" pitchFamily="34" charset="0"/>
                <a:ea typeface="Gotham Book" charset="0"/>
                <a:cs typeface="Gotham Book" charset="0"/>
              </a:rPr>
              <a:t>2025 Public Health Goal Report</a:t>
            </a:r>
            <a:endParaRPr lang="en-US" dirty="0">
              <a:solidFill>
                <a:srgbClr val="01377F"/>
              </a:solidFill>
              <a:latin typeface="Century Gothic" panose="020B0502020202020204" pitchFamily="34" charset="0"/>
              <a:ea typeface="Gotham Book" charset="0"/>
              <a:cs typeface="Gotham Book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690689"/>
            <a:ext cx="5181600" cy="212987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66C7649-42E8-42FB-877B-761AE1554D6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4542916"/>
              </p:ext>
            </p:extLst>
          </p:nvPr>
        </p:nvGraphicFramePr>
        <p:xfrm>
          <a:off x="838199" y="1640652"/>
          <a:ext cx="10515600" cy="1889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847514966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16373598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4289172028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107855636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4001000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Constituent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PHG (MCLG)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DLR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PWD Maximum Result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291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Total Coliform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&lt;5.0%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852234"/>
                  </a:ext>
                </a:extLst>
              </a:tr>
            </a:tbl>
          </a:graphicData>
        </a:graphic>
      </p:graphicFrame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440ABF4-02EA-CB4A-4881-FDFA32362243}"/>
              </a:ext>
            </a:extLst>
          </p:cNvPr>
          <p:cNvSpPr txBox="1">
            <a:spLocks/>
          </p:cNvSpPr>
          <p:nvPr/>
        </p:nvSpPr>
        <p:spPr>
          <a:xfrm>
            <a:off x="838200" y="3820563"/>
            <a:ext cx="10515600" cy="17572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</a:pPr>
            <a:r>
              <a:rPr lang="en-US" sz="3100" dirty="0"/>
              <a:t>Coliform bacteria are an indicator organism that are naturally present in the environment and are not generally considered harmful.</a:t>
            </a:r>
          </a:p>
          <a:p>
            <a:pPr algn="just">
              <a:buSzPct val="75000"/>
            </a:pPr>
            <a:r>
              <a:rPr lang="en-US" sz="3100" dirty="0"/>
              <a:t>The USEPA and California State Treatment Technique (TT) is no more than 5.0% samples total coliform-positive (TC-positive) in a month.</a:t>
            </a:r>
          </a:p>
        </p:txBody>
      </p:sp>
    </p:spTree>
    <p:extLst>
      <p:ext uri="{BB962C8B-B14F-4D97-AF65-F5344CB8AC3E}">
        <p14:creationId xmlns:p14="http://schemas.microsoft.com/office/powerpoint/2010/main" val="29051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A478AE-5DCE-AF17-AFFA-3127ED4AD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12C74F-9ADC-F366-00A1-EF35E8F16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78" y="4900693"/>
            <a:ext cx="27432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193F0D-D147-DACD-4B95-08623B872425}"/>
              </a:ext>
            </a:extLst>
          </p:cNvPr>
          <p:cNvSpPr txBox="1"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0492AA-43A8-1E7F-3785-D6C632EF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1377F"/>
                </a:solidFill>
                <a:latin typeface="Century Gothic" panose="020B0502020202020204" pitchFamily="34" charset="0"/>
                <a:ea typeface="Gotham Book" charset="0"/>
                <a:cs typeface="Gotham Book" charset="0"/>
              </a:rPr>
              <a:t>2025 Public Health Goal Report</a:t>
            </a:r>
            <a:endParaRPr lang="en-US" dirty="0">
              <a:solidFill>
                <a:srgbClr val="01377F"/>
              </a:solidFill>
              <a:latin typeface="Century Gothic" panose="020B0502020202020204" pitchFamily="34" charset="0"/>
              <a:ea typeface="Gotham Book" charset="0"/>
              <a:cs typeface="Gotham Book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4BB5F2-102D-AE77-FAF9-0B2779CED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308451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5B0D58A-DCDE-A46E-9C95-78730F76C63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33657010"/>
              </p:ext>
            </p:extLst>
          </p:nvPr>
        </p:nvGraphicFramePr>
        <p:xfrm>
          <a:off x="838199" y="1640652"/>
          <a:ext cx="10515600" cy="3444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847514966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16373598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4289172028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107855636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4001000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Constituent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PHG (MCLG)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DLR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MCL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PWD Maximum Result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291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Arsenic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0.004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</a:rPr>
                        <a:t>µg/L</a:t>
                      </a:r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µg/L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 µg/L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2.9 µg/L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852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Chromium, Hexavalent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0.02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</a:rPr>
                        <a:t>µg/L</a:t>
                      </a:r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0.1 µg/L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 µg/L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8.8 µg/L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711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Copper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0.30 mg/L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0.05 mg/L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1.3 mg/L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0.42 mg/L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2612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Perchlorate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</a:rPr>
                        <a:t>µg/L</a:t>
                      </a:r>
                      <a:endPara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 µg/L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 µg/L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3.6 µg/L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1905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991AFF-B2FA-4281-39E7-1559BEE7F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77F028-B154-103A-CDAE-BDF0AF418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78" y="4900693"/>
            <a:ext cx="27432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B026D-4D77-EEC9-BA8E-82694017E694}"/>
              </a:ext>
            </a:extLst>
          </p:cNvPr>
          <p:cNvSpPr txBox="1"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7CC99B-E953-61BA-2BFA-738521AE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01377F"/>
                </a:solidFill>
                <a:latin typeface="Century Gothic" panose="020B0502020202020204" pitchFamily="34" charset="0"/>
                <a:ea typeface="Gotham Book" charset="0"/>
                <a:cs typeface="Gotham Book" charset="0"/>
              </a:rPr>
              <a:t>2025 Public Health Goal Report</a:t>
            </a:r>
            <a:endParaRPr lang="en-US" dirty="0">
              <a:solidFill>
                <a:srgbClr val="01377F"/>
              </a:solidFill>
              <a:latin typeface="Century Gothic" panose="020B0502020202020204" pitchFamily="34" charset="0"/>
              <a:ea typeface="Gotham Book" charset="0"/>
              <a:cs typeface="Gotham Book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C9DADC-2CB7-A9B2-C30E-A466E1CE1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308451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802872C-5F17-8F00-8CDF-10C31200EC4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68074748"/>
              </p:ext>
            </p:extLst>
          </p:nvPr>
        </p:nvGraphicFramePr>
        <p:xfrm>
          <a:off x="838199" y="1640652"/>
          <a:ext cx="10515600" cy="2926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847514966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16373598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4289172028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107855636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4001000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Constituent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PHG (MCLG)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DLR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MCL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PWD Maximum Result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291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Gross Alpha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pCi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 </a:t>
                      </a:r>
                      <a:r>
                        <a:rPr lang="en-US" sz="2400" dirty="0" err="1"/>
                        <a:t>pCi</a:t>
                      </a:r>
                      <a:r>
                        <a:rPr lang="en-US" sz="2400" dirty="0"/>
                        <a:t>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 </a:t>
                      </a:r>
                      <a:r>
                        <a:rPr lang="en-US" sz="2400" dirty="0" err="1"/>
                        <a:t>pCi</a:t>
                      </a:r>
                      <a:r>
                        <a:rPr lang="en-US" sz="2400" dirty="0"/>
                        <a:t>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 </a:t>
                      </a:r>
                      <a:r>
                        <a:rPr lang="en-US" sz="2400" dirty="0" err="1"/>
                        <a:t>pCi</a:t>
                      </a:r>
                      <a:r>
                        <a:rPr lang="en-US" sz="2400" dirty="0"/>
                        <a:t>/L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96525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2800" b="1" dirty="0"/>
                        <a:t>Gross Beta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pCi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 </a:t>
                      </a:r>
                      <a:r>
                        <a:rPr lang="en-US" sz="2400" dirty="0" err="1"/>
                        <a:t>pCi</a:t>
                      </a:r>
                      <a:r>
                        <a:rPr lang="en-US" sz="2400" dirty="0"/>
                        <a:t>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 </a:t>
                      </a:r>
                      <a:r>
                        <a:rPr lang="en-US" sz="2400" dirty="0" err="1"/>
                        <a:t>pCi</a:t>
                      </a:r>
                      <a:r>
                        <a:rPr lang="en-US" sz="2400" dirty="0"/>
                        <a:t>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4.6 </a:t>
                      </a:r>
                      <a:r>
                        <a:rPr lang="en-US" sz="2400" dirty="0" err="1"/>
                        <a:t>pCi</a:t>
                      </a:r>
                      <a:r>
                        <a:rPr lang="en-US" sz="2400" dirty="0"/>
                        <a:t>/L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8295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2800" b="1" dirty="0"/>
                        <a:t>Uranium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0.43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pCi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 </a:t>
                      </a:r>
                      <a:r>
                        <a:rPr lang="en-US" sz="2400" dirty="0" err="1"/>
                        <a:t>pCi</a:t>
                      </a:r>
                      <a:r>
                        <a:rPr lang="en-US" sz="2400" dirty="0"/>
                        <a:t>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 </a:t>
                      </a:r>
                      <a:r>
                        <a:rPr lang="en-US" sz="2400" dirty="0" err="1"/>
                        <a:t>pCi</a:t>
                      </a:r>
                      <a:r>
                        <a:rPr lang="en-US" sz="2400" dirty="0"/>
                        <a:t>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3.8 </a:t>
                      </a:r>
                      <a:r>
                        <a:rPr lang="en-US" sz="2400" dirty="0" err="1"/>
                        <a:t>pCi</a:t>
                      </a:r>
                      <a:r>
                        <a:rPr lang="en-US" sz="2400" dirty="0"/>
                        <a:t>/L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478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0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13204</TotalTime>
  <Words>592</Words>
  <Application>Microsoft Office PowerPoint</Application>
  <PresentationFormat>Widescreen</PresentationFormat>
  <Paragraphs>123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Times New Roman</vt:lpstr>
      <vt:lpstr>Wingdings</vt:lpstr>
      <vt:lpstr>Office Theme</vt:lpstr>
      <vt:lpstr>Public Health Goal Report  </vt:lpstr>
      <vt:lpstr>Background</vt:lpstr>
      <vt:lpstr>Public Notice</vt:lpstr>
      <vt:lpstr>What are Public Health Goals?</vt:lpstr>
      <vt:lpstr>What Public Health Goals Are Not</vt:lpstr>
      <vt:lpstr>Water Quality Data Considered</vt:lpstr>
      <vt:lpstr>2025 Public Health Goal Report</vt:lpstr>
      <vt:lpstr>2025 Public Health Goal Report</vt:lpstr>
      <vt:lpstr>2025 Public Health Goal Report</vt:lpstr>
      <vt:lpstr>Total Compliance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</dc:title>
  <dc:creator>Jose  Kinsey</dc:creator>
  <cp:lastModifiedBy>Amanda Thompson</cp:lastModifiedBy>
  <cp:revision>154</cp:revision>
  <cp:lastPrinted>2019-03-29T22:07:01Z</cp:lastPrinted>
  <dcterms:created xsi:type="dcterms:W3CDTF">2018-01-09T22:23:52Z</dcterms:created>
  <dcterms:modified xsi:type="dcterms:W3CDTF">2025-07-02T16:15:34Z</dcterms:modified>
</cp:coreProperties>
</file>